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95" autoAdjust="0"/>
  </p:normalViewPr>
  <p:slideViewPr>
    <p:cSldViewPr snapToGrid="0">
      <p:cViewPr varScale="1">
        <p:scale>
          <a:sx n="48" d="100"/>
          <a:sy n="48" d="100"/>
        </p:scale>
        <p:origin x="67"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0B01C-E564-46EE-B0C4-6B7FB92D019F}" type="datetimeFigureOut">
              <a:rPr lang="en-US" smtClean="0"/>
              <a:t>9/27/2019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FE7C5-BE80-42B6-B00B-BDE70A11EE65}" type="slidenum">
              <a:rPr lang="en-US" smtClean="0"/>
              <a:t>‹#›</a:t>
            </a:fld>
            <a:endParaRPr lang="en-US"/>
          </a:p>
        </p:txBody>
      </p:sp>
    </p:spTree>
    <p:extLst>
      <p:ext uri="{BB962C8B-B14F-4D97-AF65-F5344CB8AC3E}">
        <p14:creationId xmlns:p14="http://schemas.microsoft.com/office/powerpoint/2010/main" val="201197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apminder.org/videos/how-not-to-be-ignorant-about-the-worl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bs.org/newshour/education/column-geography-matters-students-now-ev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Bolded  and or italicized words are academic vocabulary students should learn and use as they engage in geographic thinking.</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631ABF-918E-4817-9163-9A649EC1D32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07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link to this video can be found at </a:t>
            </a:r>
            <a:r>
              <a:rPr lang="en-US" dirty="0" smtClean="0">
                <a:hlinkClick r:id="rId3"/>
              </a:rPr>
              <a:t>https://www.gapminder.org/videos/how-not-to-be-ignorant-about-the-world/</a:t>
            </a:r>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477CA4-E9A9-4EE3-9E90-7F3437FFBF7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206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https://www.pbs.org/newshour/education/column-geography-matters-students-now-ever</a:t>
            </a:r>
            <a:endParaRPr lang="en-US" dirty="0" smtClean="0"/>
          </a:p>
          <a:p>
            <a:endParaRPr lang="en-US" dirty="0"/>
          </a:p>
        </p:txBody>
      </p:sp>
      <p:sp>
        <p:nvSpPr>
          <p:cNvPr id="4" name="Slide Number Placeholder 3"/>
          <p:cNvSpPr>
            <a:spLocks noGrp="1"/>
          </p:cNvSpPr>
          <p:nvPr>
            <p:ph type="sldNum" sz="quarter" idx="10"/>
          </p:nvPr>
        </p:nvSpPr>
        <p:spPr/>
        <p:txBody>
          <a:bodyPr/>
          <a:lstStyle/>
          <a:p>
            <a:fld id="{416FE7C5-BE80-42B6-B00B-BDE70A11EE65}" type="slidenum">
              <a:rPr lang="en-US" smtClean="0"/>
              <a:t>3</a:t>
            </a:fld>
            <a:endParaRPr lang="en-US"/>
          </a:p>
        </p:txBody>
      </p:sp>
    </p:spTree>
    <p:extLst>
      <p:ext uri="{BB962C8B-B14F-4D97-AF65-F5344CB8AC3E}">
        <p14:creationId xmlns:p14="http://schemas.microsoft.com/office/powerpoint/2010/main" val="347985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70285B-53A2-4AD6-BC3B-C47102092A4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53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understand the earth, geographers must study both the </a:t>
            </a:r>
            <a:r>
              <a:rPr lang="en-US" altLang="en-US" b="1" smtClean="0"/>
              <a:t>physical geography </a:t>
            </a:r>
            <a:r>
              <a:rPr lang="en-US" altLang="en-US" smtClean="0"/>
              <a:t>of a place and the </a:t>
            </a:r>
            <a:r>
              <a:rPr lang="en-US" altLang="en-US" b="1" smtClean="0"/>
              <a:t>human geography </a:t>
            </a:r>
            <a:r>
              <a:rPr lang="en-US" altLang="en-US" smtClean="0"/>
              <a:t>of a place, and consider how they interact and impact each other. </a:t>
            </a:r>
          </a:p>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812BAE-134B-44E7-80D4-658DEC406C0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479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hangingPunct="1">
              <a:defRPr/>
            </a:pPr>
            <a:r>
              <a:rPr lang="en-US" altLang="en-US" sz="2400" dirty="0" smtClean="0"/>
              <a:t>The physical geography of a place includes the natural and physical elements of the earth, such as:</a:t>
            </a:r>
          </a:p>
          <a:p>
            <a:pPr lvl="1" eaLnBrk="1" hangingPunct="1">
              <a:defRPr/>
            </a:pPr>
            <a:r>
              <a:rPr lang="en-US" altLang="en-US" sz="2000" dirty="0" smtClean="0"/>
              <a:t>What landforms and water features are present? How do they impact the place?</a:t>
            </a:r>
          </a:p>
          <a:p>
            <a:pPr lvl="1" eaLnBrk="1" hangingPunct="1">
              <a:defRPr/>
            </a:pPr>
            <a:r>
              <a:rPr lang="en-US" altLang="en-US" sz="2000" dirty="0" smtClean="0"/>
              <a:t>What plants and animals are present? How do they impact the place?</a:t>
            </a:r>
          </a:p>
          <a:p>
            <a:pPr lvl="1" eaLnBrk="1" hangingPunct="1">
              <a:defRPr/>
            </a:pPr>
            <a:r>
              <a:rPr lang="en-US" altLang="en-US" sz="2000" dirty="0" smtClean="0"/>
              <a:t>What is the climate and weather like? How does it impact the place?</a:t>
            </a:r>
          </a:p>
          <a:p>
            <a:pPr lvl="1" eaLnBrk="1" hangingPunct="1">
              <a:defRPr/>
            </a:pPr>
            <a:r>
              <a:rPr lang="en-US" altLang="en-US" sz="2000" dirty="0" smtClean="0"/>
              <a:t>What kind of rocks, minerals and soil are present? How do they impact the place?</a:t>
            </a:r>
          </a:p>
          <a:p>
            <a:pPr lvl="1" eaLnBrk="1" hangingPunct="1">
              <a:defRPr/>
            </a:pPr>
            <a:endParaRPr lang="en-US" altLang="en-US" sz="2000" dirty="0" smtClean="0"/>
          </a:p>
          <a:p>
            <a:pPr lvl="1" eaLnBrk="1" hangingPunct="1">
              <a:defRPr/>
            </a:pPr>
            <a:r>
              <a:rPr lang="en-US" altLang="en-US" sz="2400" dirty="0" smtClean="0"/>
              <a:t>What is the connection between physical systems? How do they interact with each other? How do they impact each other?</a:t>
            </a:r>
          </a:p>
          <a:p>
            <a:pPr lvl="1" eaLnBrk="1" hangingPunct="1">
              <a:defRPr/>
            </a:pPr>
            <a:r>
              <a:rPr lang="en-US" altLang="en-US" sz="2000" dirty="0" smtClean="0"/>
              <a:t>What is the connection between physical and human geography? How do they interact with each other? How do they impact each other? </a:t>
            </a:r>
            <a:endParaRPr lang="en-US" dirty="0" smtClean="0"/>
          </a:p>
          <a:p>
            <a:pPr lvl="1" eaLnBrk="1" hangingPunct="1">
              <a:defRPr/>
            </a:pPr>
            <a:endParaRPr lang="en-US" altLang="en-US" sz="2000"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C9976F-F368-499D-A2AA-58846835B2E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33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hangingPunct="1">
              <a:spcBef>
                <a:spcPct val="0"/>
              </a:spcBef>
              <a:defRPr/>
            </a:pPr>
            <a:r>
              <a:rPr lang="en-US" altLang="en-US" sz="2400" dirty="0" smtClean="0"/>
              <a:t>The human geography of a place includes human characteristics, such as: </a:t>
            </a:r>
          </a:p>
          <a:p>
            <a:pPr eaLnBrk="1" hangingPunct="1">
              <a:spcBef>
                <a:spcPct val="0"/>
              </a:spcBef>
              <a:defRPr/>
            </a:pPr>
            <a:endParaRPr lang="en-US" altLang="en-US" sz="2400" dirty="0" smtClean="0"/>
          </a:p>
          <a:p>
            <a:pPr lvl="1" eaLnBrk="1" hangingPunct="1">
              <a:spcBef>
                <a:spcPct val="0"/>
              </a:spcBef>
              <a:defRPr/>
            </a:pPr>
            <a:r>
              <a:rPr lang="en-US" altLang="en-US" sz="2400" dirty="0" smtClean="0"/>
              <a:t>Who makes up the population of a place? Where do people live? How does that impact the place?</a:t>
            </a:r>
          </a:p>
          <a:p>
            <a:pPr lvl="1" eaLnBrk="1" hangingPunct="1">
              <a:spcBef>
                <a:spcPct val="0"/>
              </a:spcBef>
              <a:defRPr/>
            </a:pPr>
            <a:r>
              <a:rPr lang="en-US" altLang="en-US" sz="2400" dirty="0" smtClean="0"/>
              <a:t>Where do people immigrate to and from? How does that impact a place?</a:t>
            </a:r>
          </a:p>
          <a:p>
            <a:pPr lvl="1" eaLnBrk="1" hangingPunct="1">
              <a:spcBef>
                <a:spcPct val="0"/>
              </a:spcBef>
              <a:defRPr/>
            </a:pPr>
            <a:r>
              <a:rPr lang="en-US" altLang="en-US" sz="2400" dirty="0" smtClean="0"/>
              <a:t>What cultures are present and where are they located? (consider language, custom, religion, housing, etc.)</a:t>
            </a:r>
          </a:p>
          <a:p>
            <a:pPr lvl="1" eaLnBrk="1" hangingPunct="1">
              <a:spcBef>
                <a:spcPct val="0"/>
              </a:spcBef>
              <a:defRPr/>
            </a:pPr>
            <a:r>
              <a:rPr lang="en-US" altLang="en-US" sz="2400" dirty="0" smtClean="0"/>
              <a:t>How do people make money and what do they spend money on?</a:t>
            </a:r>
          </a:p>
          <a:p>
            <a:pPr lvl="1" eaLnBrk="1" hangingPunct="1">
              <a:spcBef>
                <a:spcPct val="0"/>
              </a:spcBef>
              <a:defRPr/>
            </a:pPr>
            <a:r>
              <a:rPr lang="en-US" altLang="en-US" sz="2400" dirty="0" smtClean="0"/>
              <a:t>What is city life like? What is rural life like?</a:t>
            </a:r>
          </a:p>
          <a:p>
            <a:pPr lvl="1" eaLnBrk="1" hangingPunct="1">
              <a:spcBef>
                <a:spcPct val="0"/>
              </a:spcBef>
              <a:defRPr/>
            </a:pPr>
            <a:r>
              <a:rPr lang="en-US" altLang="en-US" sz="2400" dirty="0" smtClean="0"/>
              <a:t>What kind of government is there?</a:t>
            </a:r>
          </a:p>
          <a:p>
            <a:pPr lvl="1" eaLnBrk="1" hangingPunct="1">
              <a:spcBef>
                <a:spcPct val="0"/>
              </a:spcBef>
              <a:defRPr/>
            </a:pPr>
            <a:r>
              <a:rPr lang="en-US" altLang="en-US" sz="2400" dirty="0" smtClean="0"/>
              <a:t>How do people get their food? What do people eat?</a:t>
            </a:r>
          </a:p>
          <a:p>
            <a:pPr lvl="1" eaLnBrk="1" hangingPunct="1">
              <a:spcBef>
                <a:spcPct val="0"/>
              </a:spcBef>
              <a:defRPr/>
            </a:pPr>
            <a:r>
              <a:rPr lang="en-US" altLang="en-US" sz="2400" dirty="0" smtClean="0"/>
              <a:t>What natural resources do they have? How do they use the natural resources?</a:t>
            </a:r>
          </a:p>
          <a:p>
            <a:pPr lvl="1" eaLnBrk="1" hangingPunct="1">
              <a:spcBef>
                <a:spcPct val="0"/>
              </a:spcBef>
              <a:defRPr/>
            </a:pPr>
            <a:r>
              <a:rPr lang="en-US" altLang="en-US" sz="2400" dirty="0" smtClean="0"/>
              <a:t>Where are borders and who drew them? How do they impact people inside and outside the border?</a:t>
            </a:r>
            <a:endParaRPr lang="en-US" altLang="en-US" sz="1600" dirty="0" smtClean="0"/>
          </a:p>
          <a:p>
            <a:pPr eaLnBrk="1" hangingPunct="1">
              <a:defRPr/>
            </a:pPr>
            <a:endParaRPr lang="en-US" altLang="en-US" sz="2400" dirty="0" smtClean="0"/>
          </a:p>
          <a:p>
            <a:pPr lvl="1" eaLnBrk="1" hangingPunct="1">
              <a:defRPr/>
            </a:pPr>
            <a:r>
              <a:rPr lang="en-US" altLang="en-US" sz="2400" dirty="0" smtClean="0"/>
              <a:t>What is the connection between human systems? How do they interact with each other? How do they impact each other?</a:t>
            </a:r>
          </a:p>
          <a:p>
            <a:pPr lvl="1" eaLnBrk="1" hangingPunct="1">
              <a:defRPr/>
            </a:pPr>
            <a:r>
              <a:rPr lang="en-US" altLang="en-US" sz="2000" dirty="0" smtClean="0"/>
              <a:t>What is the connection between physical and human geography? How do they interact with each other? How do they impact each other? </a:t>
            </a: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AC78A3-2E68-4BF1-B2FC-FD2AED40A07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659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question 1:  consider how physical and human geography characteristics are different depending on where you live.</a:t>
            </a:r>
          </a:p>
          <a:p>
            <a:endParaRPr lang="en-US" baseline="0" dirty="0" smtClean="0"/>
          </a:p>
          <a:p>
            <a:r>
              <a:rPr lang="en-US" baseline="0" dirty="0" smtClean="0"/>
              <a:t>For question 2: Consider not only the obvious, such as how we use mountains to hike, or oceans to swim, but also how physical geography might impact things like land value, create obstacles, or opportunities.</a:t>
            </a:r>
            <a:endParaRPr lang="en-US" dirty="0"/>
          </a:p>
        </p:txBody>
      </p:sp>
      <p:sp>
        <p:nvSpPr>
          <p:cNvPr id="4" name="Slide Number Placeholder 3"/>
          <p:cNvSpPr>
            <a:spLocks noGrp="1"/>
          </p:cNvSpPr>
          <p:nvPr>
            <p:ph type="sldNum" sz="quarter" idx="10"/>
          </p:nvPr>
        </p:nvSpPr>
        <p:spPr/>
        <p:txBody>
          <a:bodyPr/>
          <a:lstStyle/>
          <a:p>
            <a:fld id="{416FE7C5-BE80-42B6-B00B-BDE70A11EE65}" type="slidenum">
              <a:rPr lang="en-US" smtClean="0"/>
              <a:t>9</a:t>
            </a:fld>
            <a:endParaRPr lang="en-US"/>
          </a:p>
        </p:txBody>
      </p:sp>
    </p:spTree>
    <p:extLst>
      <p:ext uri="{BB962C8B-B14F-4D97-AF65-F5344CB8AC3E}">
        <p14:creationId xmlns:p14="http://schemas.microsoft.com/office/powerpoint/2010/main" val="349604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2844800" y="6457316"/>
            <a:ext cx="6502400" cy="365125"/>
          </a:xfrm>
        </p:spPr>
        <p:txBody>
          <a:bodyPr/>
          <a:lstStyle>
            <a:lvl1pPr>
              <a:defRPr/>
            </a:lvl1pPr>
          </a:lstStyle>
          <a:p>
            <a:pPr>
              <a:defRPr/>
            </a:pPr>
            <a:r>
              <a:rPr lang="en-US" dirty="0" smtClean="0"/>
              <a:t>Teaching with a Geographic Lens SLCSD-NGS Grant Project June 2019</a:t>
            </a:r>
            <a:endParaRPr lang="en-US" dirty="0"/>
          </a:p>
        </p:txBody>
      </p:sp>
    </p:spTree>
    <p:extLst>
      <p:ext uri="{BB962C8B-B14F-4D97-AF65-F5344CB8AC3E}">
        <p14:creationId xmlns:p14="http://schemas.microsoft.com/office/powerpoint/2010/main" val="3174566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3035FD71-8FA3-4CAA-90C3-51530249AD73}" type="slidenum">
              <a:rPr lang="en-US" altLang="en-US"/>
              <a:pPr>
                <a:defRPr/>
              </a:pPr>
              <a:t>‹#›</a:t>
            </a:fld>
            <a:endParaRPr lang="en-US" altLang="en-US"/>
          </a:p>
        </p:txBody>
      </p:sp>
    </p:spTree>
    <p:extLst>
      <p:ext uri="{BB962C8B-B14F-4D97-AF65-F5344CB8AC3E}">
        <p14:creationId xmlns:p14="http://schemas.microsoft.com/office/powerpoint/2010/main" val="400425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98C76EC0-07E6-4866-A8F7-67086C4039A7}" type="slidenum">
              <a:rPr lang="en-US" altLang="en-US"/>
              <a:pPr>
                <a:defRPr/>
              </a:pPr>
              <a:t>‹#›</a:t>
            </a:fld>
            <a:endParaRPr lang="en-US" altLang="en-US"/>
          </a:p>
        </p:txBody>
      </p:sp>
    </p:spTree>
    <p:extLst>
      <p:ext uri="{BB962C8B-B14F-4D97-AF65-F5344CB8AC3E}">
        <p14:creationId xmlns:p14="http://schemas.microsoft.com/office/powerpoint/2010/main" val="176262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387600" y="6482081"/>
            <a:ext cx="7416800" cy="365125"/>
          </a:xfrm>
        </p:spPr>
        <p:txBody>
          <a:bodyPr/>
          <a:lstStyle>
            <a:lvl1pPr>
              <a:defRPr/>
            </a:lvl1pPr>
          </a:lstStyle>
          <a:p>
            <a:pPr>
              <a:defRPr/>
            </a:pPr>
            <a:r>
              <a:rPr lang="en-US" smtClean="0"/>
              <a:t>Teaching with a Geographic Lens SLCSD-NGS Grant Project June 2019</a:t>
            </a:r>
            <a:endParaRPr lang="en-US" dirty="0"/>
          </a:p>
        </p:txBody>
      </p:sp>
    </p:spTree>
    <p:extLst>
      <p:ext uri="{BB962C8B-B14F-4D97-AF65-F5344CB8AC3E}">
        <p14:creationId xmlns:p14="http://schemas.microsoft.com/office/powerpoint/2010/main" val="102258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A326B7B6-EAFB-404E-B7FD-24D06C8BB8E2}" type="slidenum">
              <a:rPr lang="en-US" altLang="en-US"/>
              <a:pPr>
                <a:defRPr/>
              </a:pPr>
              <a:t>‹#›</a:t>
            </a:fld>
            <a:endParaRPr lang="en-US" altLang="en-US"/>
          </a:p>
        </p:txBody>
      </p:sp>
    </p:spTree>
    <p:extLst>
      <p:ext uri="{BB962C8B-B14F-4D97-AF65-F5344CB8AC3E}">
        <p14:creationId xmlns:p14="http://schemas.microsoft.com/office/powerpoint/2010/main" val="371804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84A94396-4430-4C06-A11B-1E18F5AAB024}" type="slidenum">
              <a:rPr lang="en-US" altLang="en-US"/>
              <a:pPr>
                <a:defRPr/>
              </a:pPr>
              <a:t>‹#›</a:t>
            </a:fld>
            <a:endParaRPr lang="en-US" altLang="en-US"/>
          </a:p>
        </p:txBody>
      </p:sp>
    </p:spTree>
    <p:extLst>
      <p:ext uri="{BB962C8B-B14F-4D97-AF65-F5344CB8AC3E}">
        <p14:creationId xmlns:p14="http://schemas.microsoft.com/office/powerpoint/2010/main" val="305091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A58F73B9-520B-42AC-937A-8B808219AD36}" type="slidenum">
              <a:rPr lang="en-US" altLang="en-US"/>
              <a:pPr>
                <a:defRPr/>
              </a:pPr>
              <a:t>‹#›</a:t>
            </a:fld>
            <a:endParaRPr lang="en-US" altLang="en-US"/>
          </a:p>
        </p:txBody>
      </p:sp>
    </p:spTree>
    <p:extLst>
      <p:ext uri="{BB962C8B-B14F-4D97-AF65-F5344CB8AC3E}">
        <p14:creationId xmlns:p14="http://schemas.microsoft.com/office/powerpoint/2010/main" val="346476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90D7322F-D57D-477C-9053-6FDAE86BEBD0}" type="slidenum">
              <a:rPr lang="en-US" altLang="en-US"/>
              <a:pPr>
                <a:defRPr/>
              </a:pPr>
              <a:t>‹#›</a:t>
            </a:fld>
            <a:endParaRPr lang="en-US" altLang="en-US"/>
          </a:p>
        </p:txBody>
      </p:sp>
    </p:spTree>
    <p:extLst>
      <p:ext uri="{BB962C8B-B14F-4D97-AF65-F5344CB8AC3E}">
        <p14:creationId xmlns:p14="http://schemas.microsoft.com/office/powerpoint/2010/main" val="145415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DBD95878-80CD-42B1-9AEE-C750C639CA89}" type="slidenum">
              <a:rPr lang="en-US" altLang="en-US"/>
              <a:pPr>
                <a:defRPr/>
              </a:pPr>
              <a:t>‹#›</a:t>
            </a:fld>
            <a:endParaRPr lang="en-US" altLang="en-US"/>
          </a:p>
        </p:txBody>
      </p:sp>
    </p:spTree>
    <p:extLst>
      <p:ext uri="{BB962C8B-B14F-4D97-AF65-F5344CB8AC3E}">
        <p14:creationId xmlns:p14="http://schemas.microsoft.com/office/powerpoint/2010/main" val="214708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46330E25-6B01-459F-A2D4-219FEB09D831}" type="slidenum">
              <a:rPr lang="en-US" altLang="en-US"/>
              <a:pPr>
                <a:defRPr/>
              </a:pPr>
              <a:t>‹#›</a:t>
            </a:fld>
            <a:endParaRPr lang="en-US" altLang="en-US"/>
          </a:p>
        </p:txBody>
      </p:sp>
    </p:spTree>
    <p:extLst>
      <p:ext uri="{BB962C8B-B14F-4D97-AF65-F5344CB8AC3E}">
        <p14:creationId xmlns:p14="http://schemas.microsoft.com/office/powerpoint/2010/main" val="425775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Teaching with a Geographic Lens SLCSD-NGS Grant Project June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14E015B3-ACF7-4A5B-AD03-4D861EBDBD8D}" type="slidenum">
              <a:rPr lang="en-US" altLang="en-US"/>
              <a:pPr>
                <a:defRPr/>
              </a:pPr>
              <a:t>‹#›</a:t>
            </a:fld>
            <a:endParaRPr lang="en-US" altLang="en-US"/>
          </a:p>
        </p:txBody>
      </p:sp>
    </p:spTree>
    <p:extLst>
      <p:ext uri="{BB962C8B-B14F-4D97-AF65-F5344CB8AC3E}">
        <p14:creationId xmlns:p14="http://schemas.microsoft.com/office/powerpoint/2010/main" val="419083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smtClean="0"/>
              <a:t>Teaching with a Geographic Lens SLCSD-NGS Grant Project June 2019</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4133542-2D13-463A-B6D4-7D723875A84A}" type="slidenum">
              <a:rPr lang="en-US" altLang="en-US"/>
              <a:pPr>
                <a:defRPr/>
              </a:pPr>
              <a:t>‹#›</a:t>
            </a:fld>
            <a:endParaRPr lang="en-US" altLang="en-US"/>
          </a:p>
        </p:txBody>
      </p:sp>
    </p:spTree>
    <p:extLst>
      <p:ext uri="{BB962C8B-B14F-4D97-AF65-F5344CB8AC3E}">
        <p14:creationId xmlns:p14="http://schemas.microsoft.com/office/powerpoint/2010/main" val="687719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apminder.org/videos/how-not-to-be-ignorant-about-the-worl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pbs.org/newshour/education/column-geography-matters-students-now-ev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09800" y="1371601"/>
            <a:ext cx="7772400" cy="1470025"/>
          </a:xfrm>
        </p:spPr>
        <p:txBody>
          <a:bodyPr/>
          <a:lstStyle/>
          <a:p>
            <a:pPr eaLnBrk="1" hangingPunct="1"/>
            <a:r>
              <a:rPr lang="en-US" altLang="en-US" b="1" dirty="0" smtClean="0"/>
              <a:t>Module 1: </a:t>
            </a:r>
            <a:br>
              <a:rPr lang="en-US" altLang="en-US" b="1" dirty="0" smtClean="0"/>
            </a:br>
            <a:r>
              <a:rPr lang="en-US" altLang="en-US" b="1" dirty="0" smtClean="0"/>
              <a:t>Why Care About Geography </a:t>
            </a:r>
            <a:br>
              <a:rPr lang="en-US" altLang="en-US" b="1" dirty="0" smtClean="0"/>
            </a:br>
            <a:r>
              <a:rPr lang="en-US" altLang="en-US" b="1" dirty="0" smtClean="0"/>
              <a:t>and What is it?</a:t>
            </a:r>
          </a:p>
        </p:txBody>
      </p:sp>
      <p:sp>
        <p:nvSpPr>
          <p:cNvPr id="3" name="Subtitle 2"/>
          <p:cNvSpPr>
            <a:spLocks noGrp="1"/>
          </p:cNvSpPr>
          <p:nvPr>
            <p:ph type="subTitle" idx="1"/>
          </p:nvPr>
        </p:nvSpPr>
        <p:spPr>
          <a:xfrm>
            <a:off x="2895600" y="3200400"/>
            <a:ext cx="6400800" cy="2209800"/>
          </a:xfrm>
          <a:solidFill>
            <a:schemeClr val="bg1"/>
          </a:solidFill>
        </p:spPr>
        <p:txBody>
          <a:bodyPr rtlCol="0">
            <a:normAutofit fontScale="77500" lnSpcReduction="20000"/>
          </a:bodyPr>
          <a:lstStyle/>
          <a:p>
            <a:pPr algn="l" eaLnBrk="1" fontAlgn="auto" hangingPunct="1">
              <a:spcAft>
                <a:spcPts val="0"/>
              </a:spcAft>
              <a:defRPr/>
            </a:pPr>
            <a:r>
              <a:rPr lang="en-US" sz="3000" b="1" dirty="0" smtClean="0">
                <a:solidFill>
                  <a:schemeClr val="tx1"/>
                </a:solidFill>
              </a:rPr>
              <a:t>Objectives</a:t>
            </a:r>
            <a:r>
              <a:rPr lang="en-US" sz="3000" dirty="0" smtClean="0">
                <a:solidFill>
                  <a:schemeClr val="tx1"/>
                </a:solidFill>
              </a:rPr>
              <a:t> </a:t>
            </a:r>
            <a:endParaRPr lang="en-US" sz="3000" dirty="0">
              <a:solidFill>
                <a:schemeClr val="tx1"/>
              </a:solidFill>
            </a:endParaRPr>
          </a:p>
          <a:p>
            <a:pPr algn="l" eaLnBrk="1" fontAlgn="auto" hangingPunct="1">
              <a:spcAft>
                <a:spcPts val="0"/>
              </a:spcAft>
              <a:defRPr/>
            </a:pPr>
            <a:r>
              <a:rPr lang="en-US" sz="3000" dirty="0">
                <a:solidFill>
                  <a:schemeClr val="tx1"/>
                </a:solidFill>
              </a:rPr>
              <a:t>Learners will be able to:</a:t>
            </a:r>
          </a:p>
          <a:p>
            <a:pPr marL="514350" indent="-514350" algn="l" eaLnBrk="1" fontAlgn="auto" hangingPunct="1">
              <a:spcAft>
                <a:spcPts val="0"/>
              </a:spcAft>
              <a:buFont typeface="Arial" panose="020B0604020202020204" pitchFamily="34" charset="0"/>
              <a:buAutoNum type="arabicPeriod"/>
              <a:defRPr/>
            </a:pPr>
            <a:r>
              <a:rPr lang="en-US" sz="3000" dirty="0" smtClean="0">
                <a:solidFill>
                  <a:schemeClr val="tx1"/>
                </a:solidFill>
              </a:rPr>
              <a:t>Describe why geography education is important</a:t>
            </a:r>
          </a:p>
          <a:p>
            <a:pPr marL="514350" indent="-514350" algn="l" eaLnBrk="1" fontAlgn="auto" hangingPunct="1">
              <a:spcAft>
                <a:spcPts val="0"/>
              </a:spcAft>
              <a:buFont typeface="Arial" panose="020B0604020202020204" pitchFamily="34" charset="0"/>
              <a:buAutoNum type="arabicPeriod"/>
              <a:defRPr/>
            </a:pPr>
            <a:r>
              <a:rPr lang="en-US" sz="3000" dirty="0" smtClean="0">
                <a:solidFill>
                  <a:schemeClr val="tx1"/>
                </a:solidFill>
              </a:rPr>
              <a:t>Define </a:t>
            </a:r>
            <a:r>
              <a:rPr lang="en-US" sz="3000" dirty="0">
                <a:solidFill>
                  <a:schemeClr val="tx1"/>
                </a:solidFill>
              </a:rPr>
              <a:t>Geography</a:t>
            </a:r>
          </a:p>
          <a:p>
            <a:pPr marL="514350" indent="-514350" algn="l" eaLnBrk="1" fontAlgn="auto" hangingPunct="1">
              <a:spcAft>
                <a:spcPts val="0"/>
              </a:spcAft>
              <a:buFont typeface="Arial" panose="020B0604020202020204" pitchFamily="34" charset="0"/>
              <a:buAutoNum type="arabicPeriod"/>
              <a:defRPr/>
            </a:pPr>
            <a:r>
              <a:rPr lang="en-US" sz="3000" dirty="0">
                <a:solidFill>
                  <a:schemeClr val="tx1"/>
                </a:solidFill>
              </a:rPr>
              <a:t>Identify the two main strands of </a:t>
            </a:r>
            <a:r>
              <a:rPr lang="en-US" sz="3000" dirty="0" smtClean="0">
                <a:solidFill>
                  <a:schemeClr val="tx1"/>
                </a:solidFill>
              </a:rPr>
              <a:t>geography</a:t>
            </a:r>
            <a:endParaRPr lang="en-US" b="1" dirty="0" smtClean="0">
              <a:solidFill>
                <a:schemeClr val="tx1"/>
              </a:solidFill>
            </a:endParaRPr>
          </a:p>
          <a:p>
            <a:pPr marL="457200" indent="-457200" eaLnBrk="1" fontAlgn="auto" hangingPunct="1">
              <a:spcAft>
                <a:spcPts val="0"/>
              </a:spcAft>
              <a:buFont typeface="Wingdings" panose="05000000000000000000" pitchFamily="2" charset="2"/>
              <a:buChar char="ü"/>
              <a:defRPr/>
            </a:pPr>
            <a:endParaRPr lang="en-US" b="1" dirty="0" smtClean="0">
              <a:solidFill>
                <a:schemeClr val="tx1"/>
              </a:solidFill>
            </a:endParaRPr>
          </a:p>
          <a:p>
            <a:pPr eaLnBrk="1" fontAlgn="auto" hangingPunct="1">
              <a:spcAft>
                <a:spcPts val="0"/>
              </a:spcAft>
              <a:defRPr/>
            </a:pPr>
            <a:endParaRPr lang="en-US" b="1" dirty="0" smtClean="0">
              <a:solidFill>
                <a:schemeClr val="tx1"/>
              </a:solidFill>
            </a:endParaRP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latin typeface="Calibri" panose="020F0502020204030204"/>
              </a:rPr>
              <a:t>Teaching with a Geographic Lens SLCSD-NGS Grant Project June 2019</a:t>
            </a:r>
          </a:p>
        </p:txBody>
      </p:sp>
    </p:spTree>
    <p:extLst>
      <p:ext uri="{BB962C8B-B14F-4D97-AF65-F5344CB8AC3E}">
        <p14:creationId xmlns:p14="http://schemas.microsoft.com/office/powerpoint/2010/main" val="330036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black">
                    <a:tint val="75000"/>
                  </a:prstClr>
                </a:solidFill>
                <a:latin typeface="Calibri" panose="020F0502020204030204"/>
              </a:rPr>
              <a:t>Teaching with a Geographic Lens SLCSD-NGS Grant Project June 2019</a:t>
            </a:r>
          </a:p>
        </p:txBody>
      </p:sp>
      <p:pic>
        <p:nvPicPr>
          <p:cNvPr id="5123" name="Picture 4" descr="How not to be ignorant about the world - Internet Explorer">
            <a:hlinkClick r:id="rId3"/>
          </p:cNvPr>
          <p:cNvPicPr>
            <a:picLocks noChangeAspect="1"/>
          </p:cNvPicPr>
          <p:nvPr/>
        </p:nvPicPr>
        <p:blipFill>
          <a:blip r:embed="rId4">
            <a:extLst>
              <a:ext uri="{28A0092B-C50C-407E-A947-70E740481C1C}">
                <a14:useLocalDpi xmlns:a14="http://schemas.microsoft.com/office/drawing/2010/main" val="0"/>
              </a:ext>
            </a:extLst>
          </a:blip>
          <a:srcRect l="25000" t="17639" r="40833" b="26884"/>
          <a:stretch>
            <a:fillRect/>
          </a:stretch>
        </p:blipFill>
        <p:spPr bwMode="auto">
          <a:xfrm>
            <a:off x="2476500" y="203200"/>
            <a:ext cx="72390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860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prstClr val="black">
                    <a:tint val="75000"/>
                  </a:prstClr>
                </a:solidFill>
                <a:latin typeface="Calibri" panose="020F0502020204030204"/>
              </a:rPr>
              <a:t>Teaching with a Geographic Lens SLCSD-NGS Grant Project June 2019</a:t>
            </a:r>
          </a:p>
        </p:txBody>
      </p:sp>
      <p:pic>
        <p:nvPicPr>
          <p:cNvPr id="5" name="Picture 4" descr="Column: Why geography matters for students now more than ever | PBS NewsHour -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21667" t="17639" r="34167" b="687"/>
          <a:stretch/>
        </p:blipFill>
        <p:spPr>
          <a:xfrm>
            <a:off x="2095500" y="762001"/>
            <a:ext cx="4838700" cy="4893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7200901" y="762001"/>
            <a:ext cx="3009900" cy="4893647"/>
          </a:xfrm>
          <a:prstGeom prst="rect">
            <a:avLst/>
          </a:prstGeom>
          <a:solidFill>
            <a:schemeClr val="bg1"/>
          </a:solidFill>
        </p:spPr>
        <p:txBody>
          <a:bodyPr wrap="square" rtlCol="0">
            <a:spAutoFit/>
          </a:bodyPr>
          <a:lstStyle/>
          <a:p>
            <a:pPr eaLnBrk="0" fontAlgn="base" hangingPunct="0">
              <a:spcBef>
                <a:spcPct val="0"/>
              </a:spcBef>
              <a:spcAft>
                <a:spcPct val="0"/>
              </a:spcAft>
            </a:pPr>
            <a:r>
              <a:rPr lang="en-US" sz="2400" dirty="0">
                <a:solidFill>
                  <a:prstClr val="black"/>
                </a:solidFill>
                <a:latin typeface="Calibri" panose="020F0502020204030204"/>
              </a:rPr>
              <a:t>Read this article to understand the significance of helping students to think geographically. </a:t>
            </a:r>
          </a:p>
          <a:p>
            <a:pPr eaLnBrk="0" fontAlgn="base" hangingPunct="0">
              <a:spcBef>
                <a:spcPct val="0"/>
              </a:spcBef>
              <a:spcAft>
                <a:spcPct val="0"/>
              </a:spcAft>
            </a:pPr>
            <a:endParaRPr lang="en-US" sz="2400" dirty="0">
              <a:solidFill>
                <a:prstClr val="black"/>
              </a:solidFill>
              <a:latin typeface="Calibri" panose="020F0502020204030204"/>
            </a:endParaRPr>
          </a:p>
          <a:p>
            <a:pPr eaLnBrk="0" fontAlgn="base" hangingPunct="0">
              <a:spcBef>
                <a:spcPct val="0"/>
              </a:spcBef>
              <a:spcAft>
                <a:spcPct val="0"/>
              </a:spcAft>
            </a:pPr>
            <a:r>
              <a:rPr lang="en-US" sz="2400" dirty="0">
                <a:solidFill>
                  <a:prstClr val="black"/>
                </a:solidFill>
                <a:latin typeface="Calibri" panose="020F0502020204030204"/>
              </a:rPr>
              <a:t>Geographic thinking is far more than identifying places on a map. </a:t>
            </a:r>
            <a:endParaRPr lang="en-US" dirty="0">
              <a:solidFill>
                <a:prstClr val="black"/>
              </a:solidFill>
              <a:latin typeface="Arial" panose="020B0604020202020204" pitchFamily="34" charset="0"/>
            </a:endParaRPr>
          </a:p>
          <a:p>
            <a:pPr eaLnBrk="0" fontAlgn="base" hangingPunct="0">
              <a:spcBef>
                <a:spcPct val="0"/>
              </a:spcBef>
              <a:spcAft>
                <a:spcPct val="0"/>
              </a:spcAft>
            </a:pPr>
            <a:endParaRPr lang="en-US" dirty="0">
              <a:solidFill>
                <a:prstClr val="black"/>
              </a:solidFill>
              <a:latin typeface="Arial" panose="020B0604020202020204" pitchFamily="34" charset="0"/>
            </a:endParaRPr>
          </a:p>
          <a:p>
            <a:pPr eaLnBrk="0" fontAlgn="base" hangingPunct="0">
              <a:spcBef>
                <a:spcPct val="0"/>
              </a:spcBef>
              <a:spcAft>
                <a:spcPct val="0"/>
              </a:spcAft>
            </a:pPr>
            <a:endParaRPr lang="en-US" dirty="0">
              <a:solidFill>
                <a:prstClr val="black"/>
              </a:solidFill>
              <a:latin typeface="Arial" panose="020B0604020202020204" pitchFamily="34" charset="0"/>
            </a:endParaRPr>
          </a:p>
          <a:p>
            <a:pPr eaLnBrk="0" fontAlgn="base" hangingPunct="0">
              <a:spcBef>
                <a:spcPct val="0"/>
              </a:spcBef>
              <a:spcAft>
                <a:spcPct val="0"/>
              </a:spcAft>
            </a:pPr>
            <a:endParaRPr lang="en-US" dirty="0">
              <a:solidFill>
                <a:prstClr val="black"/>
              </a:solidFill>
              <a:latin typeface="Arial" panose="020B0604020202020204" pitchFamily="34" charset="0"/>
            </a:endParaRPr>
          </a:p>
          <a:p>
            <a:pPr eaLnBrk="0" fontAlgn="base" hangingPunct="0">
              <a:spcBef>
                <a:spcPct val="0"/>
              </a:spcBef>
              <a:spcAft>
                <a:spcPct val="0"/>
              </a:spcAft>
            </a:pPr>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240293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657600" y="411615"/>
            <a:ext cx="8876799" cy="5686926"/>
          </a:xfrm>
          <a:solidFill>
            <a:schemeClr val="bg1"/>
          </a:solidFill>
        </p:spPr>
        <p:txBody>
          <a:bodyPr/>
          <a:lstStyle/>
          <a:p>
            <a:pPr marL="0" indent="0" algn="ctr">
              <a:buNone/>
            </a:pPr>
            <a:r>
              <a:rPr lang="en-US" altLang="en-US" dirty="0" smtClean="0">
                <a:cs typeface="Calibri" panose="020F0502020204030204" pitchFamily="34" charset="0"/>
              </a:rPr>
              <a:t>How many times have you wondered…</a:t>
            </a:r>
          </a:p>
          <a:p>
            <a:pPr marL="0" indent="0" algn="ctr">
              <a:buNone/>
            </a:pPr>
            <a:r>
              <a:rPr lang="en-US" altLang="en-US" dirty="0" smtClean="0">
                <a:cs typeface="Calibri" panose="020F0502020204030204" pitchFamily="34" charset="0"/>
              </a:rPr>
              <a:t> </a:t>
            </a:r>
          </a:p>
          <a:p>
            <a:pPr marL="0" indent="0" algn="ctr">
              <a:buNone/>
            </a:pPr>
            <a:r>
              <a:rPr lang="en-US" altLang="en-US" i="1" dirty="0" smtClean="0">
                <a:cs typeface="Calibri" panose="020F0502020204030204" pitchFamily="34" charset="0"/>
              </a:rPr>
              <a:t>Where something is?</a:t>
            </a:r>
          </a:p>
          <a:p>
            <a:pPr marL="0" indent="0" algn="ctr">
              <a:buNone/>
            </a:pPr>
            <a:r>
              <a:rPr lang="en-US" altLang="en-US" i="1" dirty="0" smtClean="0">
                <a:solidFill>
                  <a:srgbClr val="FF0000"/>
                </a:solidFill>
                <a:cs typeface="Calibri" panose="020F0502020204030204" pitchFamily="34" charset="0"/>
              </a:rPr>
              <a:t>Why</a:t>
            </a:r>
            <a:r>
              <a:rPr lang="en-US" altLang="en-US" dirty="0" smtClean="0">
                <a:solidFill>
                  <a:srgbClr val="FF0000"/>
                </a:solidFill>
                <a:cs typeface="Calibri" panose="020F0502020204030204" pitchFamily="34" charset="0"/>
              </a:rPr>
              <a:t> something is located where it is?</a:t>
            </a:r>
          </a:p>
          <a:p>
            <a:pPr marL="0" indent="0" algn="ctr">
              <a:buNone/>
            </a:pPr>
            <a:r>
              <a:rPr lang="en-US" altLang="en-US" i="1" dirty="0" smtClean="0">
                <a:solidFill>
                  <a:srgbClr val="7030A0"/>
                </a:solidFill>
                <a:cs typeface="Calibri" panose="020F0502020204030204" pitchFamily="34" charset="0"/>
              </a:rPr>
              <a:t>Why</a:t>
            </a:r>
            <a:r>
              <a:rPr lang="en-US" altLang="en-US" dirty="0" smtClean="0">
                <a:solidFill>
                  <a:srgbClr val="7030A0"/>
                </a:solidFill>
                <a:cs typeface="Calibri" panose="020F0502020204030204" pitchFamily="34" charset="0"/>
              </a:rPr>
              <a:t> something is happening where it is? </a:t>
            </a:r>
          </a:p>
          <a:p>
            <a:pPr marL="0" indent="0" algn="ctr">
              <a:buNone/>
            </a:pPr>
            <a:r>
              <a:rPr lang="en-US" altLang="en-US" dirty="0" smtClean="0">
                <a:solidFill>
                  <a:srgbClr val="0070C0"/>
                </a:solidFill>
                <a:cs typeface="Calibri" panose="020F0502020204030204" pitchFamily="34" charset="0"/>
              </a:rPr>
              <a:t>What it’s like to live in a different place</a:t>
            </a:r>
            <a:r>
              <a:rPr lang="en-US" altLang="en-US" dirty="0" smtClean="0">
                <a:solidFill>
                  <a:srgbClr val="0070C0"/>
                </a:solidFill>
                <a:cs typeface="Calibri" panose="020F0502020204030204" pitchFamily="34" charset="0"/>
              </a:rPr>
              <a:t>?</a:t>
            </a:r>
          </a:p>
          <a:p>
            <a:pPr marL="0" indent="0" algn="ctr">
              <a:buNone/>
            </a:pPr>
            <a:r>
              <a:rPr lang="en-US" altLang="en-US" dirty="0" smtClean="0">
                <a:solidFill>
                  <a:srgbClr val="00B050"/>
                </a:solidFill>
                <a:cs typeface="Calibri" panose="020F0502020204030204" pitchFamily="34" charset="0"/>
              </a:rPr>
              <a:t>How something got to be where it is?</a:t>
            </a:r>
            <a:endParaRPr lang="en-US" altLang="en-US" dirty="0" smtClean="0">
              <a:solidFill>
                <a:srgbClr val="00B050"/>
              </a:solidFill>
              <a:cs typeface="Calibri" panose="020F0502020204030204" pitchFamily="34" charset="0"/>
            </a:endParaRPr>
          </a:p>
          <a:p>
            <a:pPr marL="0" indent="0" algn="ctr">
              <a:buNone/>
            </a:pPr>
            <a:endParaRPr lang="en-US" altLang="en-US" sz="2400" b="1" i="1" dirty="0">
              <a:solidFill>
                <a:srgbClr val="C00000"/>
              </a:solidFill>
              <a:cs typeface="Calibri" panose="020F0502020204030204" pitchFamily="34" charset="0"/>
            </a:endParaRPr>
          </a:p>
          <a:p>
            <a:pPr marL="0" indent="0" algn="ctr">
              <a:buNone/>
            </a:pPr>
            <a:r>
              <a:rPr lang="en-US" altLang="en-US" b="1" i="1" dirty="0" smtClean="0">
                <a:solidFill>
                  <a:srgbClr val="C00000"/>
                </a:solidFill>
                <a:cs typeface="Calibri" panose="020F0502020204030204" pitchFamily="34" charset="0"/>
              </a:rPr>
              <a:t>This is geographic thinking</a:t>
            </a:r>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6137" y="4803141"/>
            <a:ext cx="1338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prstClr val="black">
                    <a:tint val="75000"/>
                  </a:prstClr>
                </a:solidFill>
                <a:latin typeface="Calibri" panose="020F0502020204030204"/>
              </a:rPr>
              <a:t>Teaching with a Geographic Lens SLCSD-NGS Grant Project June 2019</a:t>
            </a:r>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00346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smtClean="0"/>
              <a:t>What is Geography?</a:t>
            </a:r>
          </a:p>
        </p:txBody>
      </p:sp>
      <p:sp>
        <p:nvSpPr>
          <p:cNvPr id="11267" name="Content Placeholder 2"/>
          <p:cNvSpPr>
            <a:spLocks noGrp="1"/>
          </p:cNvSpPr>
          <p:nvPr>
            <p:ph idx="1"/>
          </p:nvPr>
        </p:nvSpPr>
        <p:spPr>
          <a:xfrm>
            <a:off x="1424323" y="1417638"/>
            <a:ext cx="9243678" cy="5061284"/>
          </a:xfrm>
          <a:solidFill>
            <a:schemeClr val="bg1"/>
          </a:solidFill>
        </p:spPr>
        <p:txBody>
          <a:bodyPr/>
          <a:lstStyle/>
          <a:p>
            <a:pPr marL="0" indent="0">
              <a:buNone/>
            </a:pPr>
            <a:r>
              <a:rPr lang="en-US" altLang="en-US" sz="2800" b="1" dirty="0" smtClean="0"/>
              <a:t>Geography</a:t>
            </a:r>
            <a:r>
              <a:rPr lang="en-US" altLang="en-US" sz="2800" dirty="0" smtClean="0"/>
              <a:t> is the study of the world’s physical and human systems. </a:t>
            </a:r>
            <a:r>
              <a:rPr lang="en-US" altLang="en-US" sz="2800" b="1" dirty="0" smtClean="0"/>
              <a:t>Geographers</a:t>
            </a:r>
            <a:r>
              <a:rPr lang="en-US" altLang="en-US" sz="2800" dirty="0" smtClean="0"/>
              <a:t> are the people who study geography</a:t>
            </a:r>
            <a:r>
              <a:rPr lang="en-US" altLang="en-US" sz="2800" dirty="0" smtClean="0"/>
              <a:t>.</a:t>
            </a:r>
          </a:p>
          <a:p>
            <a:pPr marL="0" indent="0">
              <a:buNone/>
            </a:pPr>
            <a:endParaRPr lang="en-US" altLang="en-US" sz="2800" dirty="0"/>
          </a:p>
          <a:p>
            <a:pPr marL="0" indent="0">
              <a:buNone/>
            </a:pPr>
            <a:r>
              <a:rPr lang="en-US" altLang="en-US" sz="2800" dirty="0" smtClean="0"/>
              <a:t>Geography is </a:t>
            </a:r>
            <a:r>
              <a:rPr lang="en-US" altLang="en-US" sz="2800" b="1" dirty="0" smtClean="0"/>
              <a:t>asking questions</a:t>
            </a:r>
            <a:r>
              <a:rPr lang="en-US" altLang="en-US" sz="2800" dirty="0" smtClean="0"/>
              <a:t>. </a:t>
            </a:r>
            <a:endParaRPr lang="en-US" altLang="en-US" sz="2800" dirty="0" smtClean="0"/>
          </a:p>
          <a:p>
            <a:pPr marL="0" indent="0">
              <a:buNone/>
            </a:pPr>
            <a:endParaRPr lang="en-US" altLang="en-US" sz="2800" dirty="0" smtClean="0"/>
          </a:p>
          <a:p>
            <a:pPr marL="0" indent="0">
              <a:buNone/>
            </a:pPr>
            <a:r>
              <a:rPr lang="en-US" altLang="en-US" sz="2800" dirty="0" smtClean="0"/>
              <a:t>Geographers study </a:t>
            </a:r>
            <a:r>
              <a:rPr lang="en-US" altLang="en-US" sz="2800" b="1" i="1" u="sng" dirty="0" smtClean="0"/>
              <a:t>where</a:t>
            </a:r>
            <a:r>
              <a:rPr lang="en-US" altLang="en-US" sz="2800" dirty="0" smtClean="0"/>
              <a:t> something is in the world and </a:t>
            </a:r>
            <a:r>
              <a:rPr lang="en-US" altLang="en-US" sz="2800" b="1" i="1" u="sng" dirty="0" smtClean="0"/>
              <a:t>why</a:t>
            </a:r>
            <a:r>
              <a:rPr lang="en-US" altLang="en-US" sz="2800" dirty="0" smtClean="0"/>
              <a:t> it is there.</a:t>
            </a:r>
          </a:p>
          <a:p>
            <a:pPr marL="0" indent="0">
              <a:buNone/>
            </a:pPr>
            <a:endParaRPr lang="en-US" altLang="en-US" sz="2800" dirty="0" smtClean="0"/>
          </a:p>
          <a:p>
            <a:pPr marL="0" indent="0">
              <a:buNone/>
            </a:pPr>
            <a:r>
              <a:rPr lang="en-US" altLang="en-US" sz="2800" dirty="0" smtClean="0"/>
              <a:t>There are two major strands of geography: </a:t>
            </a:r>
            <a:r>
              <a:rPr lang="en-US" altLang="en-US" sz="2800" b="1" dirty="0" smtClean="0"/>
              <a:t>physical geography </a:t>
            </a:r>
            <a:r>
              <a:rPr lang="en-US" altLang="en-US" sz="2800" dirty="0" smtClean="0"/>
              <a:t>and </a:t>
            </a:r>
            <a:r>
              <a:rPr lang="en-US" altLang="en-US" sz="2800" b="1" dirty="0" smtClean="0"/>
              <a:t>human geography</a:t>
            </a:r>
            <a:r>
              <a:rPr lang="en-US" altLang="en-US" sz="2800" dirty="0" smtClean="0"/>
              <a:t>.  </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latin typeface="Calibri" panose="020F0502020204030204"/>
              </a:rPr>
              <a:t>Teaching with a Geographic Lens SLCSD-NGS Grant Project June 2019</a:t>
            </a:r>
          </a:p>
        </p:txBody>
      </p:sp>
    </p:spTree>
    <p:extLst>
      <p:ext uri="{BB962C8B-B14F-4D97-AF65-F5344CB8AC3E}">
        <p14:creationId xmlns:p14="http://schemas.microsoft.com/office/powerpoint/2010/main" val="103887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1" y="1125539"/>
            <a:ext cx="4379913" cy="4784725"/>
          </a:xfrm>
        </p:spPr>
        <p:txBody>
          <a:bodyPr/>
          <a:lstStyle/>
          <a:p>
            <a:pPr algn="l" eaLnBrk="1" hangingPunct="1"/>
            <a:r>
              <a:rPr lang="en-US" altLang="en-US" b="1" i="1" smtClean="0"/>
              <a:t>Geographers</a:t>
            </a:r>
            <a:r>
              <a:rPr lang="en-US" altLang="en-US" b="1" smtClean="0"/>
              <a:t> study the world by learning about the </a:t>
            </a:r>
            <a:r>
              <a:rPr lang="en-US" altLang="en-US" b="1" i="1" smtClean="0"/>
              <a:t>physical geography </a:t>
            </a:r>
            <a:r>
              <a:rPr lang="en-US" altLang="en-US" b="1" smtClean="0"/>
              <a:t>of a place.</a:t>
            </a:r>
          </a:p>
        </p:txBody>
      </p:sp>
      <p:sp>
        <p:nvSpPr>
          <p:cNvPr id="8" name="Footer Placeholder 7"/>
          <p:cNvSpPr>
            <a:spLocks noGrp="1"/>
          </p:cNvSpPr>
          <p:nvPr>
            <p:ph type="ftr" sz="quarter" idx="11"/>
          </p:nvPr>
        </p:nvSpPr>
        <p:spPr>
          <a:xfrm>
            <a:off x="3657600" y="6462396"/>
            <a:ext cx="4876800" cy="365125"/>
          </a:xfrm>
        </p:spPr>
        <p:txBody>
          <a:bodyPr/>
          <a:lstStyle/>
          <a:p>
            <a:pPr>
              <a:defRPr/>
            </a:pPr>
            <a:r>
              <a:rPr lang="en-US" dirty="0">
                <a:solidFill>
                  <a:prstClr val="black">
                    <a:tint val="75000"/>
                  </a:prstClr>
                </a:solidFill>
                <a:latin typeface="Calibri" panose="020F0502020204030204"/>
              </a:rPr>
              <a:t>Teaching with a Geographic Lens SLCSD-NGS Grant Project June 2019</a:t>
            </a:r>
          </a:p>
        </p:txBody>
      </p:sp>
      <p:pic>
        <p:nvPicPr>
          <p:cNvPr id="13316" name="Picture 1" descr="African Elephants - Herd | Flickr - Photo Shar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76225"/>
            <a:ext cx="35052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ome scattare belle foto con iOS - Scopri la Mel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06663"/>
            <a:ext cx="35052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File:Archontopheonix-alexandrae-littoral-rainforest.jpg - Wikipedia"/>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9700" y="4645025"/>
            <a:ext cx="34798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236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66926" y="1125539"/>
            <a:ext cx="4379913" cy="4784725"/>
          </a:xfrm>
        </p:spPr>
        <p:txBody>
          <a:bodyPr/>
          <a:lstStyle/>
          <a:p>
            <a:pPr algn="l" eaLnBrk="1" hangingPunct="1"/>
            <a:r>
              <a:rPr lang="en-US" altLang="en-US" b="1" i="1" smtClean="0"/>
              <a:t>Geographers</a:t>
            </a:r>
            <a:r>
              <a:rPr lang="en-US" altLang="en-US" b="1" smtClean="0"/>
              <a:t> study the world by learning about the </a:t>
            </a:r>
            <a:r>
              <a:rPr lang="en-US" altLang="en-US" b="1" i="1" smtClean="0"/>
              <a:t>human geography </a:t>
            </a:r>
            <a:r>
              <a:rPr lang="en-US" altLang="en-US" b="1" smtClean="0"/>
              <a:t>of a place.</a:t>
            </a:r>
          </a:p>
        </p:txBody>
      </p:sp>
      <p:sp>
        <p:nvSpPr>
          <p:cNvPr id="8" name="Footer Placeholder 7"/>
          <p:cNvSpPr>
            <a:spLocks noGrp="1"/>
          </p:cNvSpPr>
          <p:nvPr>
            <p:ph type="ftr" sz="quarter" idx="11"/>
          </p:nvPr>
        </p:nvSpPr>
        <p:spPr>
          <a:xfrm>
            <a:off x="3657600" y="6487796"/>
            <a:ext cx="4953000" cy="365125"/>
          </a:xfrm>
        </p:spPr>
        <p:txBody>
          <a:bodyPr/>
          <a:lstStyle/>
          <a:p>
            <a:pPr>
              <a:defRPr/>
            </a:pPr>
            <a:r>
              <a:rPr lang="en-US" dirty="0">
                <a:solidFill>
                  <a:prstClr val="black">
                    <a:tint val="75000"/>
                  </a:prstClr>
                </a:solidFill>
                <a:latin typeface="Calibri" panose="020F0502020204030204"/>
              </a:rPr>
              <a:t>Teaching with a Geographic Lens SLCSD-NGS Grant Project June 2019</a:t>
            </a:r>
          </a:p>
        </p:txBody>
      </p:sp>
      <p:pic>
        <p:nvPicPr>
          <p:cNvPr id="15364" name="Picture 3" descr="File:US Navy 010917-N-7479T-512 World Trade Center collapse.jp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223839"/>
            <a:ext cx="34909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Xochimilco Far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2514601"/>
            <a:ext cx="349091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Gandan Monast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4605338"/>
            <a:ext cx="3490913"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257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6162675" y="962026"/>
            <a:ext cx="4954504" cy="5016758"/>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dirty="0">
                <a:solidFill>
                  <a:prstClr val="black"/>
                </a:solidFill>
              </a:rPr>
              <a:t>The differences between </a:t>
            </a:r>
            <a:r>
              <a:rPr lang="en-US" altLang="en-US" i="1" dirty="0">
                <a:solidFill>
                  <a:prstClr val="black"/>
                </a:solidFill>
              </a:rPr>
              <a:t>physical geography </a:t>
            </a:r>
            <a:r>
              <a:rPr lang="en-US" altLang="en-US" dirty="0">
                <a:solidFill>
                  <a:prstClr val="black"/>
                </a:solidFill>
              </a:rPr>
              <a:t>and </a:t>
            </a:r>
            <a:r>
              <a:rPr lang="en-US" altLang="en-US" i="1" dirty="0">
                <a:solidFill>
                  <a:prstClr val="black"/>
                </a:solidFill>
              </a:rPr>
              <a:t>human geography</a:t>
            </a:r>
            <a:r>
              <a:rPr lang="en-US" altLang="en-US" dirty="0">
                <a:solidFill>
                  <a:prstClr val="black"/>
                </a:solidFill>
              </a:rPr>
              <a:t> lies in the emphasis. There is no real separation</a:t>
            </a:r>
            <a:r>
              <a:rPr lang="en-US" altLang="en-US" dirty="0" smtClean="0">
                <a:solidFill>
                  <a:prstClr val="black"/>
                </a:solidFill>
              </a:rPr>
              <a:t>.</a:t>
            </a:r>
          </a:p>
          <a:p>
            <a:pPr fontAlgn="base">
              <a:spcBef>
                <a:spcPct val="0"/>
              </a:spcBef>
              <a:spcAft>
                <a:spcPct val="0"/>
              </a:spcAft>
              <a:buNone/>
            </a:pPr>
            <a:endParaRPr lang="en-US" altLang="en-US" dirty="0">
              <a:solidFill>
                <a:prstClr val="black"/>
              </a:solidFill>
            </a:endParaRPr>
          </a:p>
          <a:p>
            <a:pPr fontAlgn="base">
              <a:spcBef>
                <a:spcPct val="0"/>
              </a:spcBef>
              <a:spcAft>
                <a:spcPct val="0"/>
              </a:spcAft>
              <a:buNone/>
            </a:pPr>
            <a:endParaRPr lang="en-US" altLang="en-US" dirty="0" smtClean="0">
              <a:solidFill>
                <a:prstClr val="black"/>
              </a:solidFill>
            </a:endParaRPr>
          </a:p>
          <a:p>
            <a:pPr fontAlgn="base">
              <a:spcBef>
                <a:spcPct val="0"/>
              </a:spcBef>
              <a:spcAft>
                <a:spcPct val="0"/>
              </a:spcAft>
              <a:buNone/>
            </a:pPr>
            <a:endParaRPr lang="en-US" altLang="en-US" dirty="0">
              <a:solidFill>
                <a:prstClr val="black"/>
              </a:solidFill>
            </a:endParaRPr>
          </a:p>
          <a:p>
            <a:pPr fontAlgn="base">
              <a:spcBef>
                <a:spcPct val="0"/>
              </a:spcBef>
              <a:spcAft>
                <a:spcPct val="0"/>
              </a:spcAft>
              <a:buNone/>
            </a:pPr>
            <a:endParaRPr lang="en-US" altLang="en-US" dirty="0" smtClean="0">
              <a:solidFill>
                <a:prstClr val="black"/>
              </a:solidFill>
            </a:endParaRPr>
          </a:p>
          <a:p>
            <a:pPr fontAlgn="base">
              <a:spcBef>
                <a:spcPct val="0"/>
              </a:spcBef>
              <a:spcAft>
                <a:spcPct val="0"/>
              </a:spcAft>
              <a:buNone/>
            </a:pPr>
            <a:endParaRPr lang="en-US" altLang="en-US" dirty="0">
              <a:solidFill>
                <a:prstClr val="black"/>
              </a:solidFill>
            </a:endParaRPr>
          </a:p>
        </p:txBody>
      </p:sp>
      <p:sp>
        <p:nvSpPr>
          <p:cNvPr id="4" name="Footer Placeholder 3"/>
          <p:cNvSpPr>
            <a:spLocks noGrp="1"/>
          </p:cNvSpPr>
          <p:nvPr>
            <p:ph type="ftr" sz="quarter" idx="11"/>
          </p:nvPr>
        </p:nvSpPr>
        <p:spPr>
          <a:xfrm>
            <a:off x="3686175" y="6477636"/>
            <a:ext cx="4953000" cy="365125"/>
          </a:xfrm>
        </p:spPr>
        <p:txBody>
          <a:bodyPr/>
          <a:lstStyle/>
          <a:p>
            <a:pPr>
              <a:defRPr/>
            </a:pPr>
            <a:r>
              <a:rPr lang="en-US" dirty="0">
                <a:solidFill>
                  <a:prstClr val="black">
                    <a:tint val="75000"/>
                  </a:prstClr>
                </a:solidFill>
                <a:latin typeface="Calibri" panose="020F0502020204030204"/>
              </a:rPr>
              <a:t>Teaching with a Geographic Lens SLCSD-NGS Grant Project June 2019</a:t>
            </a:r>
          </a:p>
        </p:txBody>
      </p:sp>
      <p:pic>
        <p:nvPicPr>
          <p:cNvPr id="5" name="Picture 4" descr="Planet Earth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65" y="962026"/>
            <a:ext cx="4894398" cy="5016758"/>
          </a:xfrm>
          <a:prstGeom prst="rect">
            <a:avLst/>
          </a:prstGeom>
        </p:spPr>
      </p:pic>
    </p:spTree>
    <p:extLst>
      <p:ext uri="{BB962C8B-B14F-4D97-AF65-F5344CB8AC3E}">
        <p14:creationId xmlns:p14="http://schemas.microsoft.com/office/powerpoint/2010/main" val="309640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Your Turn</a:t>
            </a:r>
          </a:p>
        </p:txBody>
      </p:sp>
      <p:sp>
        <p:nvSpPr>
          <p:cNvPr id="3" name="Content Placeholder 2"/>
          <p:cNvSpPr>
            <a:spLocks noGrp="1"/>
          </p:cNvSpPr>
          <p:nvPr>
            <p:ph idx="1"/>
          </p:nvPr>
        </p:nvSpPr>
        <p:spPr>
          <a:solidFill>
            <a:schemeClr val="bg1"/>
          </a:solidFill>
        </p:spPr>
        <p:txBody>
          <a:bodyPr/>
          <a:lstStyle/>
          <a:p>
            <a:pPr marL="514350" indent="-514350">
              <a:buFont typeface="Arial" panose="020B0604020202020204" pitchFamily="34" charset="0"/>
              <a:buAutoNum type="arabicPeriod"/>
              <a:defRPr/>
            </a:pPr>
            <a:r>
              <a:rPr lang="en-US" dirty="0" smtClean="0"/>
              <a:t>What are the physical and human geography characteristics where you live?</a:t>
            </a:r>
          </a:p>
          <a:p>
            <a:pPr marL="514350" indent="-514350">
              <a:buFont typeface="Arial" panose="020B0604020202020204" pitchFamily="34" charset="0"/>
              <a:buAutoNum type="arabicPeriod"/>
              <a:defRPr/>
            </a:pPr>
            <a:endParaRPr lang="en-US" dirty="0"/>
          </a:p>
          <a:p>
            <a:pPr marL="514350" indent="-514350">
              <a:buFont typeface="Arial" panose="020B0604020202020204" pitchFamily="34" charset="0"/>
              <a:buAutoNum type="arabicPeriod"/>
              <a:defRPr/>
            </a:pPr>
            <a:r>
              <a:rPr lang="en-US" dirty="0" smtClean="0"/>
              <a:t>How does the physical and human geography where you live interact with each other? </a:t>
            </a:r>
          </a:p>
          <a:p>
            <a:pPr marL="0" indent="0">
              <a:buNone/>
              <a:defRPr/>
            </a:pPr>
            <a:endParaRPr lang="en-US" dirty="0"/>
          </a:p>
          <a:p>
            <a:pPr marL="0" indent="0">
              <a:buNone/>
              <a:defRPr/>
            </a:pPr>
            <a:endParaRPr lang="en-US" dirty="0"/>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latin typeface="Calibri" panose="020F0502020204030204"/>
              </a:rPr>
              <a:t>Teaching with a Geographic Lens SLCSD-NGS Grant Project June 2019</a:t>
            </a:r>
          </a:p>
        </p:txBody>
      </p:sp>
      <p:pic>
        <p:nvPicPr>
          <p:cNvPr id="18437" name="Picture 4" descr="301 Moved Permanently"/>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4343400"/>
            <a:ext cx="16192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583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C65B960BCB2468F8436674F7DDC94" ma:contentTypeVersion="13" ma:contentTypeDescription="Create a new document." ma:contentTypeScope="" ma:versionID="2e9c087448068f256f1664bebcf246df">
  <xsd:schema xmlns:xsd="http://www.w3.org/2001/XMLSchema" xmlns:xs="http://www.w3.org/2001/XMLSchema" xmlns:p="http://schemas.microsoft.com/office/2006/metadata/properties" xmlns:ns3="8913a08a-b559-41a0-b662-fc347839d096" xmlns:ns4="9a9d7759-436d-4212-adf8-fb1d9708969d" targetNamespace="http://schemas.microsoft.com/office/2006/metadata/properties" ma:root="true" ma:fieldsID="06ccdc0122263f7e29e79cbc8639b932" ns3:_="" ns4:_="">
    <xsd:import namespace="8913a08a-b559-41a0-b662-fc347839d096"/>
    <xsd:import namespace="9a9d7759-436d-4212-adf8-fb1d970896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3a08a-b559-41a0-b662-fc347839d09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9d7759-436d-4212-adf8-fb1d9708969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D74AF8-3C2A-40EB-AE44-7DE5521CD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3a08a-b559-41a0-b662-fc347839d096"/>
    <ds:schemaRef ds:uri="9a9d7759-436d-4212-adf8-fb1d97089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710B70-D95F-405D-82C8-DF5FE759F45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913a08a-b559-41a0-b662-fc347839d096"/>
    <ds:schemaRef ds:uri="9a9d7759-436d-4212-adf8-fb1d9708969d"/>
    <ds:schemaRef ds:uri="http://www.w3.org/XML/1998/namespace"/>
    <ds:schemaRef ds:uri="http://purl.org/dc/dcmitype/"/>
  </ds:schemaRefs>
</ds:datastoreItem>
</file>

<file path=customXml/itemProps3.xml><?xml version="1.0" encoding="utf-8"?>
<ds:datastoreItem xmlns:ds="http://schemas.openxmlformats.org/officeDocument/2006/customXml" ds:itemID="{7019E8EA-2F68-4FEA-A9C5-79B03C80E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TotalTime>
  <Words>789</Words>
  <Application>Microsoft Office PowerPoint</Application>
  <PresentationFormat>Widescreen</PresentationFormat>
  <Paragraphs>84</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1_Office Theme</vt:lpstr>
      <vt:lpstr>Module 1:  Why Care About Geography  and What is it?</vt:lpstr>
      <vt:lpstr>PowerPoint Presentation</vt:lpstr>
      <vt:lpstr>PowerPoint Presentation</vt:lpstr>
      <vt:lpstr>PowerPoint Presentation</vt:lpstr>
      <vt:lpstr>What is Geography?</vt:lpstr>
      <vt:lpstr>Geographers study the world by learning about the physical geography of a place.</vt:lpstr>
      <vt:lpstr>Geographers study the world by learning about the human geography of a place.</vt:lpstr>
      <vt:lpstr>PowerPoint Presentation</vt:lpstr>
      <vt:lpstr>Your Turn</vt:lpstr>
    </vt:vector>
  </TitlesOfParts>
  <Company>Salt Lake City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Why Care About Geography  and What is it?</dc:title>
  <dc:creator>Dessie Olson</dc:creator>
  <cp:lastModifiedBy>Dessie Olson</cp:lastModifiedBy>
  <cp:revision>14</cp:revision>
  <dcterms:created xsi:type="dcterms:W3CDTF">2019-06-25T00:58:04Z</dcterms:created>
  <dcterms:modified xsi:type="dcterms:W3CDTF">2019-09-27T20:46:00Z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0x010100C1FC65B960BCB2468F8436674F7DDC94</vt:lpwstr>
  </property>
</Properties>
</file>