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embeddedFontLst>
    <p:embeddedFont>
      <p:font typeface="Open Sans Light" panose="020B0604020202020204" charset="0"/>
      <p:regular r:id="rId39"/>
      <p:bold r:id="rId40"/>
      <p:italic r:id="rId41"/>
      <p:boldItalic r:id="rId42"/>
    </p:embeddedFont>
    <p:embeddedFont>
      <p:font typeface="Economica" panose="020B0604020202020204" charset="0"/>
      <p:regular r:id="rId43"/>
      <p:bold r:id="rId44"/>
      <p:italic r:id="rId45"/>
      <p:boldItalic r:id="rId46"/>
    </p:embeddedFont>
    <p:embeddedFont>
      <p:font typeface="Open Sans"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24" autoAdjust="0"/>
  </p:normalViewPr>
  <p:slideViewPr>
    <p:cSldViewPr snapToGrid="0">
      <p:cViewPr>
        <p:scale>
          <a:sx n="125" d="100"/>
          <a:sy n="125" d="100"/>
        </p:scale>
        <p:origin x="226" y="-88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56c8e2ea3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56c8e2ea3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26a4049c8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26a4049c8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526a4049c8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526a4049c8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526a4049c8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526a4049c8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526a4049c8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526a4049c8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526a4049c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526a4049c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28f9bd1fc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28f9bd1fc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26a4049c8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526a4049c8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28f9bd1fc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528f9bd1fc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28f9bd1fc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28f9bd1fc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528de12f8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528de12f8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528f9bd1fc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528f9bd1fc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28f9bd1fc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28f9bd1fc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528f9bd1fc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528f9bd1fc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528de12f8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528de12f8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28de12f89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528de12f89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28de12f8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528de12f8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28de12f8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28de12f8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528de12f8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528de12f8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5447c3211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5447c321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5447c321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5447c321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526b0f8ee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526b0f8ee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4d8643fed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54d8643fed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54d8643fed_5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54d8643fed_5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54d8643fed_5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54d8643fed_5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6c8e2ea3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56c8e2ea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56c8e2ea3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56c8e2ea3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63890742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63890742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563890742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563890742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520bce5c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520bce5c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26a4049c8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26a4049c8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526a4049c8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526a4049c8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526a4049c8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526a4049c8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26a4049c8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526a4049c8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26a4049c8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26a4049c8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Dead_Sea" TargetMode="External"/><Relationship Id="rId7" Type="http://schemas.openxmlformats.org/officeDocument/2006/relationships/hyperlink" Target="https://en.wikipedia.org/wiki/Wilson%27s_phalarope"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en.wikipedia.org/wiki/Waterfowl" TargetMode="External"/><Relationship Id="rId5" Type="http://schemas.openxmlformats.org/officeDocument/2006/relationships/hyperlink" Target="https://en.wikipedia.org/wiki/Wader" TargetMode="External"/><Relationship Id="rId4" Type="http://schemas.openxmlformats.org/officeDocument/2006/relationships/hyperlink" Target="https://en.wikipedia.org/wiki/Brine_shrimp"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mapmaker.nationalgeographic.org/#/"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265500" y="405019"/>
            <a:ext cx="4045200" cy="178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dirty="0">
                <a:solidFill>
                  <a:schemeClr val="dk1"/>
                </a:solidFill>
              </a:rPr>
              <a:t>Backman Elementary School</a:t>
            </a:r>
            <a:endParaRPr dirty="0"/>
          </a:p>
        </p:txBody>
      </p:sp>
      <p:sp>
        <p:nvSpPr>
          <p:cNvPr id="63" name="Google Shape;63;p13"/>
          <p:cNvSpPr txBox="1">
            <a:spLocks noGrp="1"/>
          </p:cNvSpPr>
          <p:nvPr>
            <p:ph type="subTitle" idx="1"/>
          </p:nvPr>
        </p:nvSpPr>
        <p:spPr>
          <a:xfrm>
            <a:off x="265500" y="2317897"/>
            <a:ext cx="4045200" cy="194847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6th </a:t>
            </a:r>
            <a:r>
              <a:rPr lang="en" dirty="0" smtClean="0"/>
              <a:t>Grade Team</a:t>
            </a:r>
          </a:p>
          <a:p>
            <a:pPr marL="0" lvl="0" indent="0" algn="ctr" rtl="0">
              <a:spcBef>
                <a:spcPts val="0"/>
              </a:spcBef>
              <a:spcAft>
                <a:spcPts val="0"/>
              </a:spcAft>
              <a:buNone/>
            </a:pPr>
            <a:r>
              <a:rPr lang="en" dirty="0" smtClean="0"/>
              <a:t>Salt Lake City School District</a:t>
            </a:r>
          </a:p>
          <a:p>
            <a:pPr marL="0" lvl="0" indent="0" algn="ctr" rtl="0">
              <a:spcBef>
                <a:spcPts val="0"/>
              </a:spcBef>
              <a:spcAft>
                <a:spcPts val="0"/>
              </a:spcAft>
              <a:buNone/>
            </a:pPr>
            <a:r>
              <a:rPr lang="en" sz="1400" dirty="0" smtClean="0"/>
              <a:t>Ms. Caitlin Jones</a:t>
            </a:r>
          </a:p>
          <a:p>
            <a:pPr marL="0" lvl="0" indent="0" algn="ctr" rtl="0">
              <a:spcBef>
                <a:spcPts val="0"/>
              </a:spcBef>
              <a:spcAft>
                <a:spcPts val="0"/>
              </a:spcAft>
              <a:buNone/>
            </a:pPr>
            <a:r>
              <a:rPr lang="en" sz="1400" dirty="0" smtClean="0"/>
              <a:t>Ms. Allison Woolsey</a:t>
            </a:r>
          </a:p>
          <a:p>
            <a:pPr marL="0" lvl="0" indent="0" algn="ctr" rtl="0">
              <a:spcBef>
                <a:spcPts val="0"/>
              </a:spcBef>
              <a:spcAft>
                <a:spcPts val="0"/>
              </a:spcAft>
              <a:buNone/>
            </a:pPr>
            <a:r>
              <a:rPr lang="en" sz="1400" dirty="0" smtClean="0"/>
              <a:t>Ms. Brianna Rolf</a:t>
            </a:r>
          </a:p>
          <a:p>
            <a:pPr marL="0" lvl="0" indent="0" algn="ctr" rtl="0">
              <a:spcBef>
                <a:spcPts val="0"/>
              </a:spcBef>
              <a:spcAft>
                <a:spcPts val="0"/>
              </a:spcAft>
              <a:buNone/>
            </a:pPr>
            <a:r>
              <a:rPr lang="en" sz="1400" dirty="0" smtClean="0"/>
              <a:t>Mr. Matthew Gage</a:t>
            </a:r>
          </a:p>
          <a:p>
            <a:pPr marL="0" lvl="0" indent="0" algn="ctr" rtl="0">
              <a:spcBef>
                <a:spcPts val="0"/>
              </a:spcBef>
              <a:spcAft>
                <a:spcPts val="0"/>
              </a:spcAft>
              <a:buNone/>
            </a:pPr>
            <a:r>
              <a:rPr lang="en" sz="1400" dirty="0" smtClean="0"/>
              <a:t>Mr. Dani-el Mills </a:t>
            </a:r>
          </a:p>
          <a:p>
            <a:pPr marL="0" lvl="0" indent="0" algn="ctr" rtl="0">
              <a:spcBef>
                <a:spcPts val="0"/>
              </a:spcBef>
              <a:spcAft>
                <a:spcPts val="0"/>
              </a:spcAft>
              <a:buNone/>
            </a:pPr>
            <a:r>
              <a:rPr lang="en" sz="1400" dirty="0" smtClean="0"/>
              <a:t> 2018-2019</a:t>
            </a:r>
            <a:endParaRPr sz="1400" dirty="0"/>
          </a:p>
        </p:txBody>
      </p:sp>
      <p:sp>
        <p:nvSpPr>
          <p:cNvPr id="64" name="Google Shape;64;p1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65" name="Google Shape;65;p13"/>
          <p:cNvPicPr preferRelativeResize="0"/>
          <p:nvPr/>
        </p:nvPicPr>
        <p:blipFill>
          <a:blip r:embed="rId3">
            <a:alphaModFix/>
          </a:blip>
          <a:stretch>
            <a:fillRect/>
          </a:stretch>
        </p:blipFill>
        <p:spPr>
          <a:xfrm>
            <a:off x="4929175" y="0"/>
            <a:ext cx="3857626" cy="5143501"/>
          </a:xfrm>
          <a:prstGeom prst="rect">
            <a:avLst/>
          </a:prstGeom>
          <a:noFill/>
          <a:ln>
            <a:noFill/>
          </a:ln>
        </p:spPr>
      </p:pic>
      <p:sp>
        <p:nvSpPr>
          <p:cNvPr id="2" name="TextBox 1"/>
          <p:cNvSpPr txBox="1"/>
          <p:nvPr/>
        </p:nvSpPr>
        <p:spPr>
          <a:xfrm>
            <a:off x="1412700" y="4821936"/>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Political</a:t>
            </a:r>
            <a:endParaRPr/>
          </a:p>
        </p:txBody>
      </p:sp>
      <p:sp>
        <p:nvSpPr>
          <p:cNvPr id="127" name="Google Shape;127;p22"/>
          <p:cNvSpPr txBox="1">
            <a:spLocks noGrp="1"/>
          </p:cNvSpPr>
          <p:nvPr>
            <p:ph type="body" idx="1"/>
          </p:nvPr>
        </p:nvSpPr>
        <p:spPr>
          <a:xfrm>
            <a:off x="311700" y="1048275"/>
            <a:ext cx="8520600" cy="353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choices and decisions made by leaders of a country or other area associated with governing. (Running a country, state, or local area) </a:t>
            </a:r>
            <a:endParaRPr/>
          </a:p>
          <a:p>
            <a:pPr marL="0" lvl="0" indent="0" algn="l" rtl="0">
              <a:spcBef>
                <a:spcPts val="1600"/>
              </a:spcBef>
              <a:spcAft>
                <a:spcPts val="0"/>
              </a:spcAft>
              <a:buNone/>
            </a:pPr>
            <a:r>
              <a:rPr lang="en"/>
              <a:t>Example: </a:t>
            </a:r>
            <a:endParaRPr/>
          </a:p>
          <a:p>
            <a:pPr marL="457200" lvl="0" indent="-342900" algn="l" rtl="0">
              <a:spcBef>
                <a:spcPts val="1600"/>
              </a:spcBef>
              <a:spcAft>
                <a:spcPts val="0"/>
              </a:spcAft>
              <a:buSzPts val="1800"/>
              <a:buFont typeface="Open Sans Light"/>
              <a:buAutoNum type="arabicPeriod"/>
            </a:pPr>
            <a:r>
              <a:rPr lang="en">
                <a:latin typeface="Open Sans Light"/>
                <a:ea typeface="Open Sans Light"/>
                <a:cs typeface="Open Sans Light"/>
                <a:sym typeface="Open Sans Light"/>
              </a:rPr>
              <a:t>What laws are in place to support safe water usage in the Salt Lake Valley? </a:t>
            </a:r>
            <a:endParaRPr>
              <a:latin typeface="Open Sans Light"/>
              <a:ea typeface="Open Sans Light"/>
              <a:cs typeface="Open Sans Light"/>
              <a:sym typeface="Open Sans Light"/>
            </a:endParaRPr>
          </a:p>
          <a:p>
            <a:pPr marL="457200" lvl="0" indent="-342900" algn="l" rtl="0">
              <a:spcBef>
                <a:spcPts val="0"/>
              </a:spcBef>
              <a:spcAft>
                <a:spcPts val="0"/>
              </a:spcAft>
              <a:buSzPts val="1800"/>
              <a:buFont typeface="Open Sans Light"/>
              <a:buAutoNum type="arabicPeriod"/>
            </a:pPr>
            <a:r>
              <a:rPr lang="en">
                <a:latin typeface="Open Sans Light"/>
                <a:ea typeface="Open Sans Light"/>
                <a:cs typeface="Open Sans Light"/>
                <a:sym typeface="Open Sans Light"/>
              </a:rPr>
              <a:t>What can we do if we don’t agree with a law? </a:t>
            </a:r>
            <a:endParaRPr>
              <a:latin typeface="Open Sans Light"/>
              <a:ea typeface="Open Sans Light"/>
              <a:cs typeface="Open Sans Light"/>
              <a:sym typeface="Open Sans Light"/>
            </a:endParaRPr>
          </a:p>
          <a:p>
            <a:pPr marL="457200" lvl="0" indent="-342900" algn="l" rtl="0">
              <a:spcBef>
                <a:spcPts val="0"/>
              </a:spcBef>
              <a:spcAft>
                <a:spcPts val="0"/>
              </a:spcAft>
              <a:buSzPts val="1800"/>
              <a:buFont typeface="Open Sans Light"/>
              <a:buAutoNum type="arabicPeriod"/>
            </a:pPr>
            <a:r>
              <a:rPr lang="en">
                <a:latin typeface="Open Sans Light"/>
                <a:ea typeface="Open Sans Light"/>
                <a:cs typeface="Open Sans Light"/>
                <a:sym typeface="Open Sans Light"/>
              </a:rPr>
              <a:t>What issues are political groups focused on in Utah?</a:t>
            </a:r>
            <a:endParaRPr>
              <a:latin typeface="Open Sans Light"/>
              <a:ea typeface="Open Sans Light"/>
              <a:cs typeface="Open Sans Light"/>
              <a:sym typeface="Open Sans Light"/>
            </a:endParaRPr>
          </a:p>
        </p:txBody>
      </p:sp>
      <p:pic>
        <p:nvPicPr>
          <p:cNvPr id="128" name="Google Shape;128;p22"/>
          <p:cNvPicPr preferRelativeResize="0"/>
          <p:nvPr/>
        </p:nvPicPr>
        <p:blipFill>
          <a:blip r:embed="rId3">
            <a:alphaModFix/>
          </a:blip>
          <a:stretch>
            <a:fillRect/>
          </a:stretch>
        </p:blipFill>
        <p:spPr>
          <a:xfrm>
            <a:off x="6898100" y="4020546"/>
            <a:ext cx="2245900" cy="1122950"/>
          </a:xfrm>
          <a:prstGeom prst="rect">
            <a:avLst/>
          </a:prstGeom>
          <a:noFill/>
          <a:ln>
            <a:noFill/>
          </a:ln>
        </p:spPr>
      </p:pic>
      <p:pic>
        <p:nvPicPr>
          <p:cNvPr id="129" name="Google Shape;129;p22"/>
          <p:cNvPicPr preferRelativeResize="0"/>
          <p:nvPr/>
        </p:nvPicPr>
        <p:blipFill>
          <a:blip r:embed="rId4">
            <a:alphaModFix/>
          </a:blip>
          <a:stretch>
            <a:fillRect/>
          </a:stretch>
        </p:blipFill>
        <p:spPr>
          <a:xfrm>
            <a:off x="3616217" y="3602250"/>
            <a:ext cx="2011400" cy="1541251"/>
          </a:xfrm>
          <a:prstGeom prst="rect">
            <a:avLst/>
          </a:prstGeom>
          <a:noFill/>
          <a:ln>
            <a:noFill/>
          </a:ln>
        </p:spPr>
      </p:pic>
      <p:pic>
        <p:nvPicPr>
          <p:cNvPr id="130" name="Google Shape;130;p22"/>
          <p:cNvPicPr preferRelativeResize="0"/>
          <p:nvPr/>
        </p:nvPicPr>
        <p:blipFill>
          <a:blip r:embed="rId5">
            <a:alphaModFix/>
          </a:blip>
          <a:stretch>
            <a:fillRect/>
          </a:stretch>
        </p:blipFill>
        <p:spPr>
          <a:xfrm>
            <a:off x="0" y="3602250"/>
            <a:ext cx="2345749" cy="1541250"/>
          </a:xfrm>
          <a:prstGeom prst="rect">
            <a:avLst/>
          </a:prstGeom>
          <a:noFill/>
          <a:ln>
            <a:noFill/>
          </a:ln>
        </p:spPr>
      </p:pic>
      <p:sp>
        <p:nvSpPr>
          <p:cNvPr id="7" name="TextBox 6"/>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311700" y="0"/>
            <a:ext cx="8520600" cy="805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Ecological</a:t>
            </a:r>
            <a:endParaRPr/>
          </a:p>
        </p:txBody>
      </p:sp>
      <p:sp>
        <p:nvSpPr>
          <p:cNvPr id="136" name="Google Shape;136;p23"/>
          <p:cNvSpPr txBox="1">
            <a:spLocks noGrp="1"/>
          </p:cNvSpPr>
          <p:nvPr>
            <p:ph type="body" idx="1"/>
          </p:nvPr>
        </p:nvSpPr>
        <p:spPr>
          <a:xfrm>
            <a:off x="311700" y="805600"/>
            <a:ext cx="8520600" cy="377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connection between humans and the environment.  How are you connected with the world around you.</a:t>
            </a:r>
            <a:endParaRPr/>
          </a:p>
          <a:p>
            <a:pPr marL="0" lvl="0" indent="0" algn="l" rtl="0">
              <a:spcBef>
                <a:spcPts val="1600"/>
              </a:spcBef>
              <a:spcAft>
                <a:spcPts val="0"/>
              </a:spcAft>
              <a:buNone/>
            </a:pPr>
            <a:r>
              <a:rPr lang="en"/>
              <a:t>Examples: </a:t>
            </a:r>
            <a:endParaRPr/>
          </a:p>
          <a:p>
            <a:pPr marL="457200" lvl="0" indent="-342900" algn="l" rtl="0">
              <a:spcBef>
                <a:spcPts val="1600"/>
              </a:spcBef>
              <a:spcAft>
                <a:spcPts val="0"/>
              </a:spcAft>
              <a:buSzPts val="1800"/>
              <a:buFont typeface="Open Sans Light"/>
              <a:buAutoNum type="arabicPeriod"/>
            </a:pPr>
            <a:r>
              <a:rPr lang="en">
                <a:latin typeface="Open Sans Light"/>
                <a:ea typeface="Open Sans Light"/>
                <a:cs typeface="Open Sans Light"/>
                <a:sym typeface="Open Sans Light"/>
              </a:rPr>
              <a:t>How safe is the water that comes out of the tap?</a:t>
            </a:r>
            <a:endParaRPr>
              <a:latin typeface="Open Sans Light"/>
              <a:ea typeface="Open Sans Light"/>
              <a:cs typeface="Open Sans Light"/>
              <a:sym typeface="Open Sans Light"/>
            </a:endParaRPr>
          </a:p>
          <a:p>
            <a:pPr marL="457200" lvl="0" indent="-342900" algn="l" rtl="0">
              <a:spcBef>
                <a:spcPts val="0"/>
              </a:spcBef>
              <a:spcAft>
                <a:spcPts val="0"/>
              </a:spcAft>
              <a:buSzPts val="1800"/>
              <a:buFont typeface="Open Sans Light"/>
              <a:buAutoNum type="arabicPeriod"/>
            </a:pPr>
            <a:r>
              <a:rPr lang="en">
                <a:latin typeface="Open Sans Light"/>
                <a:ea typeface="Open Sans Light"/>
                <a:cs typeface="Open Sans Light"/>
                <a:sym typeface="Open Sans Light"/>
              </a:rPr>
              <a:t>How does plastic from disposable water bottles in our community affect the Jordan River?</a:t>
            </a:r>
            <a:endParaRPr>
              <a:latin typeface="Open Sans Light"/>
              <a:ea typeface="Open Sans Light"/>
              <a:cs typeface="Open Sans Light"/>
              <a:sym typeface="Open Sans Light"/>
            </a:endParaRPr>
          </a:p>
          <a:p>
            <a:pPr marL="0" lvl="0" indent="0" algn="l" rtl="0">
              <a:spcBef>
                <a:spcPts val="1600"/>
              </a:spcBef>
              <a:spcAft>
                <a:spcPts val="1600"/>
              </a:spcAft>
              <a:buNone/>
            </a:pPr>
            <a:endParaRPr/>
          </a:p>
        </p:txBody>
      </p:sp>
      <p:pic>
        <p:nvPicPr>
          <p:cNvPr id="137" name="Google Shape;137;p23"/>
          <p:cNvPicPr preferRelativeResize="0"/>
          <p:nvPr/>
        </p:nvPicPr>
        <p:blipFill>
          <a:blip r:embed="rId3">
            <a:alphaModFix/>
          </a:blip>
          <a:stretch>
            <a:fillRect/>
          </a:stretch>
        </p:blipFill>
        <p:spPr>
          <a:xfrm>
            <a:off x="2800100" y="3114675"/>
            <a:ext cx="3543800" cy="20288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311700" y="0"/>
            <a:ext cx="3841200" cy="66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Questions Flowchart</a:t>
            </a:r>
            <a:endParaRPr/>
          </a:p>
        </p:txBody>
      </p:sp>
      <p:sp>
        <p:nvSpPr>
          <p:cNvPr id="143" name="Google Shape;143;p24"/>
          <p:cNvSpPr txBox="1">
            <a:spLocks noGrp="1"/>
          </p:cNvSpPr>
          <p:nvPr>
            <p:ph type="body" idx="1"/>
          </p:nvPr>
        </p:nvSpPr>
        <p:spPr>
          <a:xfrm>
            <a:off x="311700" y="665100"/>
            <a:ext cx="3919200" cy="4167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What are the positive and negative effects of beaver dams on the silver lake ecosystem?</a:t>
            </a:r>
            <a:endParaRPr sz="1800"/>
          </a:p>
          <a:p>
            <a:pPr marL="457200" lvl="0" indent="-342900" algn="l" rtl="0">
              <a:spcBef>
                <a:spcPts val="0"/>
              </a:spcBef>
              <a:spcAft>
                <a:spcPts val="0"/>
              </a:spcAft>
              <a:buSzPts val="1800"/>
              <a:buChar char="●"/>
            </a:pPr>
            <a:r>
              <a:rPr lang="en" sz="1800"/>
              <a:t>What did my question include?  What didn’t it include?  What lense does my question fall under?  </a:t>
            </a:r>
            <a:endParaRPr sz="1800"/>
          </a:p>
          <a:p>
            <a:pPr marL="0" lvl="0" indent="0" algn="l" rtl="0">
              <a:spcBef>
                <a:spcPts val="1600"/>
              </a:spcBef>
              <a:spcAft>
                <a:spcPts val="1600"/>
              </a:spcAft>
              <a:buNone/>
            </a:pPr>
            <a:endParaRPr/>
          </a:p>
        </p:txBody>
      </p:sp>
      <p:pic>
        <p:nvPicPr>
          <p:cNvPr id="144" name="Google Shape;144;p24"/>
          <p:cNvPicPr preferRelativeResize="0"/>
          <p:nvPr/>
        </p:nvPicPr>
        <p:blipFill>
          <a:blip r:embed="rId3">
            <a:alphaModFix/>
          </a:blip>
          <a:stretch>
            <a:fillRect/>
          </a:stretch>
        </p:blipFill>
        <p:spPr>
          <a:xfrm>
            <a:off x="4516425" y="-353750"/>
            <a:ext cx="4627582" cy="5468950"/>
          </a:xfrm>
          <a:prstGeom prst="rect">
            <a:avLst/>
          </a:prstGeom>
          <a:noFill/>
          <a:ln>
            <a:noFill/>
          </a:ln>
        </p:spPr>
      </p:pic>
      <p:sp>
        <p:nvSpPr>
          <p:cNvPr id="5" name="TextBox 4"/>
          <p:cNvSpPr txBox="1"/>
          <p:nvPr/>
        </p:nvSpPr>
        <p:spPr>
          <a:xfrm>
            <a:off x="65808"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311700" y="0"/>
            <a:ext cx="8520600" cy="94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Silver Lake Questions</a:t>
            </a:r>
            <a:endParaRPr/>
          </a:p>
        </p:txBody>
      </p:sp>
      <p:sp>
        <p:nvSpPr>
          <p:cNvPr id="150" name="Google Shape;150;p25"/>
          <p:cNvSpPr txBox="1">
            <a:spLocks noGrp="1"/>
          </p:cNvSpPr>
          <p:nvPr>
            <p:ph type="body" idx="1"/>
          </p:nvPr>
        </p:nvSpPr>
        <p:spPr>
          <a:xfrm>
            <a:off x="311700" y="949200"/>
            <a:ext cx="3999900" cy="3630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What is the main water source for silver lake?</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Are there fish in the lake?</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What is the elevation of silver lake?</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Does the lake bring in revenue to the area?</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How would the landscape change if another earthquake hit?</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How do other lakes in the area compare to silver lake? </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What is the surface area of the lake?</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What is the depth of the lake?</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How did the lake form?</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Did ancient peoples use the lake for survival?</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Does it hold any spiritual significance?</a:t>
            </a:r>
            <a:endParaRPr sz="1600">
              <a:solidFill>
                <a:srgbClr val="333333"/>
              </a:solidFill>
              <a:latin typeface="Economica"/>
              <a:ea typeface="Economica"/>
              <a:cs typeface="Economica"/>
              <a:sym typeface="Economica"/>
            </a:endParaRPr>
          </a:p>
          <a:p>
            <a:pPr marL="0" lvl="0" indent="0" algn="l" rtl="0">
              <a:spcBef>
                <a:spcPts val="0"/>
              </a:spcBef>
              <a:spcAft>
                <a:spcPts val="1600"/>
              </a:spcAft>
              <a:buNone/>
            </a:pPr>
            <a:endParaRPr/>
          </a:p>
        </p:txBody>
      </p:sp>
      <p:sp>
        <p:nvSpPr>
          <p:cNvPr id="151" name="Google Shape;151;p25"/>
          <p:cNvSpPr txBox="1">
            <a:spLocks noGrp="1"/>
          </p:cNvSpPr>
          <p:nvPr>
            <p:ph type="body" idx="2"/>
          </p:nvPr>
        </p:nvSpPr>
        <p:spPr>
          <a:xfrm>
            <a:off x="4832400" y="874750"/>
            <a:ext cx="3999900" cy="3704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What extracurricular activities happen at the lake?</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How long ago did the lake form? </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How did the lake form?</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Why is the lake there?</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Was it part of a larger lake before?</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How does the salinity compare to the great salt lake?</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If the water level declines by half the size, how would the surrounding ecosystem be impacted? </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Who does the lake attract most?</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Where is the lake located? </a:t>
            </a:r>
            <a:endParaRPr sz="1600">
              <a:solidFill>
                <a:srgbClr val="333333"/>
              </a:solidFill>
              <a:latin typeface="Economica"/>
              <a:ea typeface="Economica"/>
              <a:cs typeface="Economica"/>
              <a:sym typeface="Economica"/>
            </a:endParaRPr>
          </a:p>
          <a:p>
            <a:pPr marL="0" lvl="0" indent="0" algn="l" rtl="0">
              <a:lnSpc>
                <a:spcPct val="150000"/>
              </a:lnSpc>
              <a:spcBef>
                <a:spcPts val="0"/>
              </a:spcBef>
              <a:spcAft>
                <a:spcPts val="0"/>
              </a:spcAft>
              <a:buClr>
                <a:schemeClr val="dk1"/>
              </a:buClr>
              <a:buSzPts val="1100"/>
              <a:buFont typeface="Arial"/>
              <a:buNone/>
            </a:pPr>
            <a:r>
              <a:rPr lang="en" sz="1600">
                <a:solidFill>
                  <a:srgbClr val="333333"/>
                </a:solidFill>
                <a:latin typeface="Economica"/>
                <a:ea typeface="Economica"/>
                <a:cs typeface="Economica"/>
                <a:sym typeface="Economica"/>
              </a:rPr>
              <a:t>Where is the lake deepest? </a:t>
            </a:r>
            <a:endParaRPr sz="1600">
              <a:solidFill>
                <a:srgbClr val="333333"/>
              </a:solidFill>
              <a:latin typeface="Economica"/>
              <a:ea typeface="Economica"/>
              <a:cs typeface="Economica"/>
              <a:sym typeface="Economica"/>
            </a:endParaRPr>
          </a:p>
          <a:p>
            <a:pPr marL="0" lvl="0" indent="0" algn="l" rtl="0">
              <a:spcBef>
                <a:spcPts val="0"/>
              </a:spcBef>
              <a:spcAft>
                <a:spcPts val="1600"/>
              </a:spcAft>
              <a:buNone/>
            </a:pPr>
            <a:endParaRPr/>
          </a:p>
        </p:txBody>
      </p:sp>
      <p:sp>
        <p:nvSpPr>
          <p:cNvPr id="5" name="TextBox 4"/>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xfrm>
            <a:off x="311700" y="555600"/>
            <a:ext cx="40110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Are they Geo-Inquiry? </a:t>
            </a:r>
            <a:endParaRPr/>
          </a:p>
          <a:p>
            <a:pPr marL="0" lvl="0" indent="0" algn="ctr" rtl="0">
              <a:spcBef>
                <a:spcPts val="0"/>
              </a:spcBef>
              <a:spcAft>
                <a:spcPts val="0"/>
              </a:spcAft>
              <a:buNone/>
            </a:pPr>
            <a:r>
              <a:rPr lang="en"/>
              <a:t>Let’s Test Them! </a:t>
            </a:r>
            <a:endParaRPr/>
          </a:p>
        </p:txBody>
      </p:sp>
      <p:sp>
        <p:nvSpPr>
          <p:cNvPr id="157" name="Google Shape;157;p26"/>
          <p:cNvSpPr txBox="1">
            <a:spLocks noGrp="1"/>
          </p:cNvSpPr>
          <p:nvPr>
            <p:ph type="body" idx="1"/>
          </p:nvPr>
        </p:nvSpPr>
        <p:spPr>
          <a:xfrm>
            <a:off x="311700" y="1399400"/>
            <a:ext cx="4053600" cy="3354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pic>
        <p:nvPicPr>
          <p:cNvPr id="158" name="Google Shape;158;p26"/>
          <p:cNvPicPr preferRelativeResize="0"/>
          <p:nvPr/>
        </p:nvPicPr>
        <p:blipFill>
          <a:blip r:embed="rId3">
            <a:alphaModFix/>
          </a:blip>
          <a:stretch>
            <a:fillRect/>
          </a:stretch>
        </p:blipFill>
        <p:spPr>
          <a:xfrm>
            <a:off x="4540375" y="-297150"/>
            <a:ext cx="4603636" cy="5440650"/>
          </a:xfrm>
          <a:prstGeom prst="rect">
            <a:avLst/>
          </a:prstGeom>
          <a:noFill/>
          <a:ln>
            <a:noFill/>
          </a:ln>
        </p:spPr>
      </p:pic>
      <p:sp>
        <p:nvSpPr>
          <p:cNvPr id="6" name="TextBox 5"/>
          <p:cNvSpPr txBox="1"/>
          <p:nvPr/>
        </p:nvSpPr>
        <p:spPr>
          <a:xfrm>
            <a:off x="206016" y="4903952"/>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5667050" y="3877925"/>
            <a:ext cx="33981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Great Salt Lake</a:t>
            </a:r>
            <a:endParaRPr/>
          </a:p>
        </p:txBody>
      </p:sp>
      <p:pic>
        <p:nvPicPr>
          <p:cNvPr id="164" name="Google Shape;164;p27"/>
          <p:cNvPicPr preferRelativeResize="0"/>
          <p:nvPr/>
        </p:nvPicPr>
        <p:blipFill>
          <a:blip r:embed="rId3">
            <a:alphaModFix/>
          </a:blip>
          <a:stretch>
            <a:fillRect/>
          </a:stretch>
        </p:blipFill>
        <p:spPr>
          <a:xfrm>
            <a:off x="4053163" y="3561933"/>
            <a:ext cx="1613875" cy="1581575"/>
          </a:xfrm>
          <a:prstGeom prst="rect">
            <a:avLst/>
          </a:prstGeom>
          <a:noFill/>
          <a:ln>
            <a:noFill/>
          </a:ln>
        </p:spPr>
      </p:pic>
      <p:pic>
        <p:nvPicPr>
          <p:cNvPr id="165" name="Google Shape;165;p27"/>
          <p:cNvPicPr preferRelativeResize="0"/>
          <p:nvPr/>
        </p:nvPicPr>
        <p:blipFill>
          <a:blip r:embed="rId4">
            <a:alphaModFix/>
          </a:blip>
          <a:stretch>
            <a:fillRect/>
          </a:stretch>
        </p:blipFill>
        <p:spPr>
          <a:xfrm>
            <a:off x="3629575" y="31350"/>
            <a:ext cx="5378953" cy="3600774"/>
          </a:xfrm>
          <a:prstGeom prst="rect">
            <a:avLst/>
          </a:prstGeom>
          <a:noFill/>
          <a:ln>
            <a:noFill/>
          </a:ln>
        </p:spPr>
      </p:pic>
      <p:pic>
        <p:nvPicPr>
          <p:cNvPr id="166" name="Google Shape;166;p27"/>
          <p:cNvPicPr preferRelativeResize="0"/>
          <p:nvPr/>
        </p:nvPicPr>
        <p:blipFill>
          <a:blip r:embed="rId5">
            <a:alphaModFix/>
          </a:blip>
          <a:stretch>
            <a:fillRect/>
          </a:stretch>
        </p:blipFill>
        <p:spPr>
          <a:xfrm>
            <a:off x="0" y="31350"/>
            <a:ext cx="3568825" cy="41218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70"/>
        <p:cNvGrpSpPr/>
        <p:nvPr/>
      </p:nvGrpSpPr>
      <p:grpSpPr>
        <a:xfrm>
          <a:off x="0" y="0"/>
          <a:ext cx="0" cy="0"/>
          <a:chOff x="0" y="0"/>
          <a:chExt cx="0" cy="0"/>
        </a:xfrm>
      </p:grpSpPr>
      <p:sp>
        <p:nvSpPr>
          <p:cNvPr id="171" name="Google Shape;171;p2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Great Salt Lake</a:t>
            </a:r>
            <a:endParaRPr/>
          </a:p>
        </p:txBody>
      </p:sp>
      <p:sp>
        <p:nvSpPr>
          <p:cNvPr id="172" name="Google Shape;172;p28"/>
          <p:cNvSpPr txBox="1">
            <a:spLocks noGrp="1"/>
          </p:cNvSpPr>
          <p:nvPr>
            <p:ph type="body" idx="1"/>
          </p:nvPr>
        </p:nvSpPr>
        <p:spPr>
          <a:xfrm>
            <a:off x="385600" y="1225225"/>
            <a:ext cx="8520600" cy="3354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solidFill>
                  <a:srgbClr val="222222"/>
                </a:solidFill>
                <a:latin typeface="Arial"/>
                <a:ea typeface="Arial"/>
                <a:cs typeface="Arial"/>
                <a:sym typeface="Arial"/>
              </a:rPr>
              <a:t>The Great Salt Lake is the largest saltwater lake in the Western Hemisphere and is located in Northern Utah. </a:t>
            </a:r>
            <a:endParaRPr>
              <a:solidFill>
                <a:srgbClr val="222222"/>
              </a:solidFill>
              <a:latin typeface="Arial"/>
              <a:ea typeface="Arial"/>
              <a:cs typeface="Arial"/>
              <a:sym typeface="Arial"/>
            </a:endParaRPr>
          </a:p>
          <a:p>
            <a:pPr marL="0" lvl="0" indent="0" algn="l" rtl="0">
              <a:spcBef>
                <a:spcPts val="600"/>
              </a:spcBef>
              <a:spcAft>
                <a:spcPts val="0"/>
              </a:spcAft>
              <a:buNone/>
            </a:pPr>
            <a:r>
              <a:rPr lang="en">
                <a:solidFill>
                  <a:srgbClr val="222222"/>
                </a:solidFill>
                <a:latin typeface="Arial"/>
                <a:ea typeface="Arial"/>
                <a:cs typeface="Arial"/>
                <a:sym typeface="Arial"/>
              </a:rPr>
              <a:t>It is a terminal lake, meaning that rivers do not flow out of it, only in. This adds to the saltiness of it. The three rivers that flow into it are the Jordan River, the Bear River, and the Weber River. </a:t>
            </a:r>
            <a:endParaRPr>
              <a:solidFill>
                <a:srgbClr val="222222"/>
              </a:solidFill>
              <a:latin typeface="Arial"/>
              <a:ea typeface="Arial"/>
              <a:cs typeface="Arial"/>
              <a:sym typeface="Arial"/>
            </a:endParaRPr>
          </a:p>
          <a:p>
            <a:pPr marL="0" lvl="0" indent="0" algn="l" rtl="0">
              <a:spcBef>
                <a:spcPts val="600"/>
              </a:spcBef>
              <a:spcAft>
                <a:spcPts val="0"/>
              </a:spcAft>
              <a:buClr>
                <a:schemeClr val="dk1"/>
              </a:buClr>
              <a:buSzPts val="1100"/>
              <a:buFont typeface="Arial"/>
              <a:buNone/>
            </a:pPr>
            <a:r>
              <a:rPr lang="en">
                <a:solidFill>
                  <a:srgbClr val="222222"/>
                </a:solidFill>
                <a:latin typeface="Arial"/>
                <a:ea typeface="Arial"/>
                <a:cs typeface="Arial"/>
                <a:sym typeface="Arial"/>
              </a:rPr>
              <a:t>It is an extremely shallow lake, so the shorelines fluctuate quite rapidly.  </a:t>
            </a:r>
            <a:endParaRPr>
              <a:solidFill>
                <a:srgbClr val="222222"/>
              </a:solidFill>
              <a:latin typeface="Arial"/>
              <a:ea typeface="Arial"/>
              <a:cs typeface="Arial"/>
              <a:sym typeface="Arial"/>
            </a:endParaRPr>
          </a:p>
          <a:p>
            <a:pPr marL="0" lvl="0" indent="0" algn="l" rtl="0">
              <a:spcBef>
                <a:spcPts val="600"/>
              </a:spcBef>
              <a:spcAft>
                <a:spcPts val="600"/>
              </a:spcAft>
              <a:buNone/>
            </a:pPr>
            <a:r>
              <a:rPr lang="en">
                <a:solidFill>
                  <a:srgbClr val="000000"/>
                </a:solidFill>
                <a:latin typeface="Arial"/>
                <a:ea typeface="Arial"/>
                <a:cs typeface="Arial"/>
                <a:sym typeface="Arial"/>
              </a:rPr>
              <a:t>“Although it has been called "America's </a:t>
            </a:r>
            <a:r>
              <a:rPr lang="en">
                <a:solidFill>
                  <a:srgbClr val="000000"/>
                </a:solidFill>
                <a:uFill>
                  <a:noFill/>
                </a:uFill>
                <a:latin typeface="Arial"/>
                <a:ea typeface="Arial"/>
                <a:cs typeface="Arial"/>
                <a:sym typeface="Arial"/>
                <a:hlinkClick r:id="rId3"/>
              </a:rPr>
              <a:t>Dead Sea</a:t>
            </a:r>
            <a:r>
              <a:rPr lang="en">
                <a:solidFill>
                  <a:srgbClr val="000000"/>
                </a:solidFill>
                <a:latin typeface="Arial"/>
                <a:ea typeface="Arial"/>
                <a:cs typeface="Arial"/>
                <a:sym typeface="Arial"/>
              </a:rPr>
              <a:t>", the lake provides habitat for millions of native birds, </a:t>
            </a:r>
            <a:r>
              <a:rPr lang="en">
                <a:solidFill>
                  <a:srgbClr val="000000"/>
                </a:solidFill>
                <a:uFill>
                  <a:noFill/>
                </a:uFill>
                <a:latin typeface="Arial"/>
                <a:ea typeface="Arial"/>
                <a:cs typeface="Arial"/>
                <a:sym typeface="Arial"/>
                <a:hlinkClick r:id="rId4"/>
              </a:rPr>
              <a:t>brine shrimp</a:t>
            </a:r>
            <a:r>
              <a:rPr lang="en">
                <a:solidFill>
                  <a:srgbClr val="000000"/>
                </a:solidFill>
                <a:latin typeface="Arial"/>
                <a:ea typeface="Arial"/>
                <a:cs typeface="Arial"/>
                <a:sym typeface="Arial"/>
              </a:rPr>
              <a:t>, </a:t>
            </a:r>
            <a:r>
              <a:rPr lang="en">
                <a:solidFill>
                  <a:srgbClr val="000000"/>
                </a:solidFill>
                <a:uFill>
                  <a:noFill/>
                </a:uFill>
                <a:latin typeface="Arial"/>
                <a:ea typeface="Arial"/>
                <a:cs typeface="Arial"/>
                <a:sym typeface="Arial"/>
                <a:hlinkClick r:id="rId5"/>
              </a:rPr>
              <a:t>shorebirds</a:t>
            </a:r>
            <a:r>
              <a:rPr lang="en">
                <a:solidFill>
                  <a:srgbClr val="000000"/>
                </a:solidFill>
                <a:latin typeface="Arial"/>
                <a:ea typeface="Arial"/>
                <a:cs typeface="Arial"/>
                <a:sym typeface="Arial"/>
              </a:rPr>
              <a:t>, and </a:t>
            </a:r>
            <a:r>
              <a:rPr lang="en">
                <a:solidFill>
                  <a:srgbClr val="000000"/>
                </a:solidFill>
                <a:uFill>
                  <a:noFill/>
                </a:uFill>
                <a:latin typeface="Arial"/>
                <a:ea typeface="Arial"/>
                <a:cs typeface="Arial"/>
                <a:sym typeface="Arial"/>
                <a:hlinkClick r:id="rId6"/>
              </a:rPr>
              <a:t>waterfowl</a:t>
            </a:r>
            <a:r>
              <a:rPr lang="en">
                <a:solidFill>
                  <a:srgbClr val="000000"/>
                </a:solidFill>
                <a:latin typeface="Arial"/>
                <a:ea typeface="Arial"/>
                <a:cs typeface="Arial"/>
                <a:sym typeface="Arial"/>
              </a:rPr>
              <a:t>, including the largest staging population of </a:t>
            </a:r>
            <a:r>
              <a:rPr lang="en">
                <a:solidFill>
                  <a:srgbClr val="000000"/>
                </a:solidFill>
                <a:uFill>
                  <a:noFill/>
                </a:uFill>
                <a:latin typeface="Arial"/>
                <a:ea typeface="Arial"/>
                <a:cs typeface="Arial"/>
                <a:sym typeface="Arial"/>
                <a:hlinkClick r:id="rId7"/>
              </a:rPr>
              <a:t>Wilson's phalarope</a:t>
            </a:r>
            <a:r>
              <a:rPr lang="en">
                <a:solidFill>
                  <a:srgbClr val="000000"/>
                </a:solidFill>
                <a:latin typeface="Arial"/>
                <a:ea typeface="Arial"/>
                <a:cs typeface="Arial"/>
                <a:sym typeface="Arial"/>
              </a:rPr>
              <a:t> in the world.” -Wikipedia</a:t>
            </a:r>
            <a:endParaRPr>
              <a:solidFill>
                <a:srgbClr val="000000"/>
              </a:solidFill>
            </a:endParaRPr>
          </a:p>
        </p:txBody>
      </p:sp>
      <p:sp>
        <p:nvSpPr>
          <p:cNvPr id="4" name="TextBox 3"/>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130400" y="3380025"/>
            <a:ext cx="13893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Birds </a:t>
            </a:r>
            <a:endParaRPr/>
          </a:p>
        </p:txBody>
      </p:sp>
      <p:pic>
        <p:nvPicPr>
          <p:cNvPr id="178" name="Google Shape;178;p29"/>
          <p:cNvPicPr preferRelativeResize="0"/>
          <p:nvPr/>
        </p:nvPicPr>
        <p:blipFill rotWithShape="1">
          <a:blip r:embed="rId3">
            <a:alphaModFix/>
          </a:blip>
          <a:srcRect t="26081" b="23848"/>
          <a:stretch/>
        </p:blipFill>
        <p:spPr>
          <a:xfrm>
            <a:off x="4572000" y="50700"/>
            <a:ext cx="4519925" cy="1569059"/>
          </a:xfrm>
          <a:prstGeom prst="rect">
            <a:avLst/>
          </a:prstGeom>
          <a:noFill/>
          <a:ln>
            <a:noFill/>
          </a:ln>
        </p:spPr>
      </p:pic>
      <p:pic>
        <p:nvPicPr>
          <p:cNvPr id="179" name="Google Shape;179;p29"/>
          <p:cNvPicPr preferRelativeResize="0"/>
          <p:nvPr/>
        </p:nvPicPr>
        <p:blipFill>
          <a:blip r:embed="rId4">
            <a:alphaModFix/>
          </a:blip>
          <a:stretch>
            <a:fillRect/>
          </a:stretch>
        </p:blipFill>
        <p:spPr>
          <a:xfrm>
            <a:off x="1172550" y="2985862"/>
            <a:ext cx="5850501" cy="2111050"/>
          </a:xfrm>
          <a:prstGeom prst="rect">
            <a:avLst/>
          </a:prstGeom>
          <a:noFill/>
          <a:ln>
            <a:noFill/>
          </a:ln>
        </p:spPr>
      </p:pic>
      <p:pic>
        <p:nvPicPr>
          <p:cNvPr id="180" name="Google Shape;180;p29"/>
          <p:cNvPicPr preferRelativeResize="0"/>
          <p:nvPr/>
        </p:nvPicPr>
        <p:blipFill rotWithShape="1">
          <a:blip r:embed="rId5">
            <a:alphaModFix/>
          </a:blip>
          <a:srcRect t="14151" b="10694"/>
          <a:stretch/>
        </p:blipFill>
        <p:spPr>
          <a:xfrm>
            <a:off x="59150" y="50700"/>
            <a:ext cx="2682576" cy="1300650"/>
          </a:xfrm>
          <a:prstGeom prst="rect">
            <a:avLst/>
          </a:prstGeom>
          <a:noFill/>
          <a:ln>
            <a:noFill/>
          </a:ln>
        </p:spPr>
      </p:pic>
      <p:pic>
        <p:nvPicPr>
          <p:cNvPr id="181" name="Google Shape;181;p29"/>
          <p:cNvPicPr preferRelativeResize="0"/>
          <p:nvPr/>
        </p:nvPicPr>
        <p:blipFill rotWithShape="1">
          <a:blip r:embed="rId6">
            <a:alphaModFix/>
          </a:blip>
          <a:srcRect t="20297" b="15061"/>
          <a:stretch/>
        </p:blipFill>
        <p:spPr>
          <a:xfrm>
            <a:off x="3863525" y="1652475"/>
            <a:ext cx="3118775" cy="1300650"/>
          </a:xfrm>
          <a:prstGeom prst="rect">
            <a:avLst/>
          </a:prstGeom>
          <a:noFill/>
          <a:ln>
            <a:noFill/>
          </a:ln>
        </p:spPr>
      </p:pic>
      <p:pic>
        <p:nvPicPr>
          <p:cNvPr id="182" name="Google Shape;182;p29"/>
          <p:cNvPicPr preferRelativeResize="0"/>
          <p:nvPr/>
        </p:nvPicPr>
        <p:blipFill rotWithShape="1">
          <a:blip r:embed="rId7">
            <a:alphaModFix/>
          </a:blip>
          <a:srcRect t="8222" b="27081"/>
          <a:stretch/>
        </p:blipFill>
        <p:spPr>
          <a:xfrm>
            <a:off x="29575" y="1396950"/>
            <a:ext cx="2682576" cy="1367175"/>
          </a:xfrm>
          <a:prstGeom prst="rect">
            <a:avLst/>
          </a:prstGeom>
          <a:noFill/>
          <a:ln>
            <a:noFill/>
          </a:ln>
        </p:spPr>
      </p:pic>
      <p:pic>
        <p:nvPicPr>
          <p:cNvPr id="183" name="Google Shape;183;p29"/>
          <p:cNvPicPr preferRelativeResize="0"/>
          <p:nvPr/>
        </p:nvPicPr>
        <p:blipFill>
          <a:blip r:embed="rId8">
            <a:alphaModFix/>
          </a:blip>
          <a:stretch>
            <a:fillRect/>
          </a:stretch>
        </p:blipFill>
        <p:spPr>
          <a:xfrm>
            <a:off x="2741726" y="50700"/>
            <a:ext cx="1882350" cy="1658458"/>
          </a:xfrm>
          <a:prstGeom prst="rect">
            <a:avLst/>
          </a:prstGeom>
          <a:noFill/>
          <a:ln>
            <a:noFill/>
          </a:ln>
        </p:spPr>
      </p:pic>
      <p:pic>
        <p:nvPicPr>
          <p:cNvPr id="184" name="Google Shape;184;p29"/>
          <p:cNvPicPr preferRelativeResize="0"/>
          <p:nvPr/>
        </p:nvPicPr>
        <p:blipFill>
          <a:blip r:embed="rId9">
            <a:alphaModFix/>
          </a:blip>
          <a:stretch>
            <a:fillRect/>
          </a:stretch>
        </p:blipFill>
        <p:spPr>
          <a:xfrm>
            <a:off x="6723642" y="1513950"/>
            <a:ext cx="2420359" cy="3629548"/>
          </a:xfrm>
          <a:prstGeom prst="rect">
            <a:avLst/>
          </a:prstGeom>
          <a:noFill/>
          <a:ln>
            <a:noFill/>
          </a:ln>
        </p:spPr>
      </p:pic>
      <p:pic>
        <p:nvPicPr>
          <p:cNvPr id="185" name="Google Shape;185;p29"/>
          <p:cNvPicPr preferRelativeResize="0"/>
          <p:nvPr/>
        </p:nvPicPr>
        <p:blipFill rotWithShape="1">
          <a:blip r:embed="rId10">
            <a:alphaModFix/>
          </a:blip>
          <a:srcRect l="33340" r="11786"/>
          <a:stretch/>
        </p:blipFill>
        <p:spPr>
          <a:xfrm>
            <a:off x="2741725" y="1137800"/>
            <a:ext cx="1494523" cy="1815324"/>
          </a:xfrm>
          <a:prstGeom prst="rect">
            <a:avLst/>
          </a:prstGeom>
          <a:noFill/>
          <a:ln>
            <a:noFill/>
          </a:ln>
        </p:spPr>
      </p:pic>
      <p:sp>
        <p:nvSpPr>
          <p:cNvPr id="11" name="TextBox 10"/>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89"/>
        <p:cNvGrpSpPr/>
        <p:nvPr/>
      </p:nvGrpSpPr>
      <p:grpSpPr>
        <a:xfrm>
          <a:off x="0" y="0"/>
          <a:ext cx="0" cy="0"/>
          <a:chOff x="0" y="0"/>
          <a:chExt cx="0" cy="0"/>
        </a:xfrm>
      </p:grpSpPr>
      <p:sp>
        <p:nvSpPr>
          <p:cNvPr id="190" name="Google Shape;190;p30"/>
          <p:cNvSpPr txBox="1">
            <a:spLocks noGrp="1"/>
          </p:cNvSpPr>
          <p:nvPr>
            <p:ph type="body" idx="1"/>
          </p:nvPr>
        </p:nvSpPr>
        <p:spPr>
          <a:xfrm>
            <a:off x="3487413" y="4595850"/>
            <a:ext cx="27549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Insects, Brine,  and Spiders</a:t>
            </a:r>
            <a:endParaRPr/>
          </a:p>
        </p:txBody>
      </p:sp>
      <p:pic>
        <p:nvPicPr>
          <p:cNvPr id="191" name="Google Shape;191;p30"/>
          <p:cNvPicPr preferRelativeResize="0"/>
          <p:nvPr/>
        </p:nvPicPr>
        <p:blipFill>
          <a:blip r:embed="rId3">
            <a:alphaModFix/>
          </a:blip>
          <a:stretch>
            <a:fillRect/>
          </a:stretch>
        </p:blipFill>
        <p:spPr>
          <a:xfrm>
            <a:off x="0" y="0"/>
            <a:ext cx="4132942" cy="2879275"/>
          </a:xfrm>
          <a:prstGeom prst="rect">
            <a:avLst/>
          </a:prstGeom>
          <a:noFill/>
          <a:ln>
            <a:noFill/>
          </a:ln>
        </p:spPr>
      </p:pic>
      <p:pic>
        <p:nvPicPr>
          <p:cNvPr id="192" name="Google Shape;192;p30"/>
          <p:cNvPicPr preferRelativeResize="0"/>
          <p:nvPr/>
        </p:nvPicPr>
        <p:blipFill>
          <a:blip r:embed="rId4">
            <a:alphaModFix/>
          </a:blip>
          <a:stretch>
            <a:fillRect/>
          </a:stretch>
        </p:blipFill>
        <p:spPr>
          <a:xfrm>
            <a:off x="4019725" y="-2"/>
            <a:ext cx="5124275" cy="2879275"/>
          </a:xfrm>
          <a:prstGeom prst="rect">
            <a:avLst/>
          </a:prstGeom>
          <a:noFill/>
          <a:ln>
            <a:noFill/>
          </a:ln>
        </p:spPr>
      </p:pic>
      <p:pic>
        <p:nvPicPr>
          <p:cNvPr id="193" name="Google Shape;193;p30"/>
          <p:cNvPicPr preferRelativeResize="0"/>
          <p:nvPr/>
        </p:nvPicPr>
        <p:blipFill>
          <a:blip r:embed="rId5">
            <a:alphaModFix/>
          </a:blip>
          <a:stretch>
            <a:fillRect/>
          </a:stretch>
        </p:blipFill>
        <p:spPr>
          <a:xfrm>
            <a:off x="6118175" y="2879275"/>
            <a:ext cx="2988876" cy="2241637"/>
          </a:xfrm>
          <a:prstGeom prst="rect">
            <a:avLst/>
          </a:prstGeom>
          <a:noFill/>
          <a:ln>
            <a:noFill/>
          </a:ln>
        </p:spPr>
      </p:pic>
      <p:pic>
        <p:nvPicPr>
          <p:cNvPr id="194" name="Google Shape;194;p30"/>
          <p:cNvPicPr preferRelativeResize="0"/>
          <p:nvPr/>
        </p:nvPicPr>
        <p:blipFill>
          <a:blip r:embed="rId6">
            <a:alphaModFix/>
          </a:blip>
          <a:stretch>
            <a:fillRect/>
          </a:stretch>
        </p:blipFill>
        <p:spPr>
          <a:xfrm>
            <a:off x="3502613" y="2879275"/>
            <a:ext cx="2527976" cy="1887551"/>
          </a:xfrm>
          <a:prstGeom prst="rect">
            <a:avLst/>
          </a:prstGeom>
          <a:noFill/>
          <a:ln>
            <a:noFill/>
          </a:ln>
        </p:spPr>
      </p:pic>
      <p:pic>
        <p:nvPicPr>
          <p:cNvPr id="195" name="Google Shape;195;p30"/>
          <p:cNvPicPr preferRelativeResize="0"/>
          <p:nvPr/>
        </p:nvPicPr>
        <p:blipFill>
          <a:blip r:embed="rId7">
            <a:alphaModFix/>
          </a:blip>
          <a:stretch>
            <a:fillRect/>
          </a:stretch>
        </p:blipFill>
        <p:spPr>
          <a:xfrm>
            <a:off x="81275" y="2879263"/>
            <a:ext cx="3333750" cy="2181225"/>
          </a:xfrm>
          <a:prstGeom prst="rect">
            <a:avLst/>
          </a:prstGeom>
          <a:noFill/>
          <a:ln>
            <a:noFill/>
          </a:ln>
        </p:spPr>
      </p:pic>
      <p:sp>
        <p:nvSpPr>
          <p:cNvPr id="8" name="TextBox 7"/>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99"/>
        <p:cNvGrpSpPr/>
        <p:nvPr/>
      </p:nvGrpSpPr>
      <p:grpSpPr>
        <a:xfrm>
          <a:off x="0" y="0"/>
          <a:ext cx="0" cy="0"/>
          <a:chOff x="0" y="0"/>
          <a:chExt cx="0" cy="0"/>
        </a:xfrm>
      </p:grpSpPr>
      <p:sp>
        <p:nvSpPr>
          <p:cNvPr id="200" name="Google Shape;200;p31"/>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Mammals </a:t>
            </a:r>
            <a:endParaRPr/>
          </a:p>
        </p:txBody>
      </p:sp>
      <p:pic>
        <p:nvPicPr>
          <p:cNvPr id="201" name="Google Shape;201;p31"/>
          <p:cNvPicPr preferRelativeResize="0"/>
          <p:nvPr/>
        </p:nvPicPr>
        <p:blipFill>
          <a:blip r:embed="rId3">
            <a:alphaModFix/>
          </a:blip>
          <a:stretch>
            <a:fillRect/>
          </a:stretch>
        </p:blipFill>
        <p:spPr>
          <a:xfrm>
            <a:off x="-945925" y="0"/>
            <a:ext cx="4156500" cy="3017125"/>
          </a:xfrm>
          <a:prstGeom prst="rect">
            <a:avLst/>
          </a:prstGeom>
          <a:noFill/>
          <a:ln>
            <a:noFill/>
          </a:ln>
        </p:spPr>
      </p:pic>
      <p:pic>
        <p:nvPicPr>
          <p:cNvPr id="202" name="Google Shape;202;p31"/>
          <p:cNvPicPr preferRelativeResize="0"/>
          <p:nvPr/>
        </p:nvPicPr>
        <p:blipFill>
          <a:blip r:embed="rId4">
            <a:alphaModFix/>
          </a:blip>
          <a:stretch>
            <a:fillRect/>
          </a:stretch>
        </p:blipFill>
        <p:spPr>
          <a:xfrm>
            <a:off x="3210580" y="0"/>
            <a:ext cx="3294570" cy="2098641"/>
          </a:xfrm>
          <a:prstGeom prst="rect">
            <a:avLst/>
          </a:prstGeom>
          <a:noFill/>
          <a:ln>
            <a:noFill/>
          </a:ln>
        </p:spPr>
      </p:pic>
      <p:pic>
        <p:nvPicPr>
          <p:cNvPr id="203" name="Google Shape;203;p31"/>
          <p:cNvPicPr preferRelativeResize="0"/>
          <p:nvPr/>
        </p:nvPicPr>
        <p:blipFill>
          <a:blip r:embed="rId5">
            <a:alphaModFix/>
          </a:blip>
          <a:stretch>
            <a:fillRect/>
          </a:stretch>
        </p:blipFill>
        <p:spPr>
          <a:xfrm>
            <a:off x="6380600" y="-1"/>
            <a:ext cx="2763401" cy="1557550"/>
          </a:xfrm>
          <a:prstGeom prst="rect">
            <a:avLst/>
          </a:prstGeom>
          <a:noFill/>
          <a:ln>
            <a:noFill/>
          </a:ln>
        </p:spPr>
      </p:pic>
      <p:pic>
        <p:nvPicPr>
          <p:cNvPr id="204" name="Google Shape;204;p31"/>
          <p:cNvPicPr preferRelativeResize="0"/>
          <p:nvPr/>
        </p:nvPicPr>
        <p:blipFill>
          <a:blip r:embed="rId6">
            <a:alphaModFix/>
          </a:blip>
          <a:stretch>
            <a:fillRect/>
          </a:stretch>
        </p:blipFill>
        <p:spPr>
          <a:xfrm>
            <a:off x="6251601" y="1557550"/>
            <a:ext cx="2892401" cy="2425875"/>
          </a:xfrm>
          <a:prstGeom prst="rect">
            <a:avLst/>
          </a:prstGeom>
          <a:noFill/>
          <a:ln>
            <a:noFill/>
          </a:ln>
        </p:spPr>
      </p:pic>
      <p:pic>
        <p:nvPicPr>
          <p:cNvPr id="205" name="Google Shape;205;p31"/>
          <p:cNvPicPr preferRelativeResize="0"/>
          <p:nvPr/>
        </p:nvPicPr>
        <p:blipFill>
          <a:blip r:embed="rId7">
            <a:alphaModFix/>
          </a:blip>
          <a:stretch>
            <a:fillRect/>
          </a:stretch>
        </p:blipFill>
        <p:spPr>
          <a:xfrm>
            <a:off x="3249125" y="2109464"/>
            <a:ext cx="2963929" cy="2098650"/>
          </a:xfrm>
          <a:prstGeom prst="rect">
            <a:avLst/>
          </a:prstGeom>
          <a:noFill/>
          <a:ln>
            <a:noFill/>
          </a:ln>
        </p:spPr>
      </p:pic>
      <p:sp>
        <p:nvSpPr>
          <p:cNvPr id="8" name="TextBox 7"/>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National Geographic Geo-Inquiry </a:t>
            </a:r>
            <a:endParaRPr/>
          </a:p>
        </p:txBody>
      </p:sp>
      <p:sp>
        <p:nvSpPr>
          <p:cNvPr id="71" name="Google Shape;71;p14"/>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Lenses, Questions, and GLS Background Information</a:t>
            </a:r>
            <a:endParaRPr/>
          </a:p>
        </p:txBody>
      </p:sp>
      <p:sp>
        <p:nvSpPr>
          <p:cNvPr id="4" name="TextBox 3"/>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209"/>
        <p:cNvGrpSpPr/>
        <p:nvPr/>
      </p:nvGrpSpPr>
      <p:grpSpPr>
        <a:xfrm>
          <a:off x="0" y="0"/>
          <a:ext cx="0" cy="0"/>
          <a:chOff x="0" y="0"/>
          <a:chExt cx="0" cy="0"/>
        </a:xfrm>
      </p:grpSpPr>
      <p:sp>
        <p:nvSpPr>
          <p:cNvPr id="210" name="Google Shape;210;p32"/>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The Causeway Between the Arms</a:t>
            </a:r>
            <a:endParaRPr dirty="0"/>
          </a:p>
        </p:txBody>
      </p:sp>
      <p:pic>
        <p:nvPicPr>
          <p:cNvPr id="211" name="Google Shape;211;p32"/>
          <p:cNvPicPr preferRelativeResize="0"/>
          <p:nvPr/>
        </p:nvPicPr>
        <p:blipFill>
          <a:blip r:embed="rId3">
            <a:alphaModFix/>
          </a:blip>
          <a:stretch>
            <a:fillRect/>
          </a:stretch>
        </p:blipFill>
        <p:spPr>
          <a:xfrm>
            <a:off x="152400" y="152400"/>
            <a:ext cx="5991009" cy="3914126"/>
          </a:xfrm>
          <a:prstGeom prst="rect">
            <a:avLst/>
          </a:prstGeom>
          <a:noFill/>
          <a:ln>
            <a:noFill/>
          </a:ln>
        </p:spPr>
      </p:pic>
      <p:pic>
        <p:nvPicPr>
          <p:cNvPr id="212" name="Google Shape;212;p32"/>
          <p:cNvPicPr preferRelativeResize="0"/>
          <p:nvPr/>
        </p:nvPicPr>
        <p:blipFill>
          <a:blip r:embed="rId4">
            <a:alphaModFix/>
          </a:blip>
          <a:stretch>
            <a:fillRect/>
          </a:stretch>
        </p:blipFill>
        <p:spPr>
          <a:xfrm>
            <a:off x="6295809" y="152400"/>
            <a:ext cx="2695791" cy="1801279"/>
          </a:xfrm>
          <a:prstGeom prst="rect">
            <a:avLst/>
          </a:prstGeom>
          <a:noFill/>
          <a:ln>
            <a:noFill/>
          </a:ln>
        </p:spPr>
      </p:pic>
      <p:pic>
        <p:nvPicPr>
          <p:cNvPr id="213" name="Google Shape;213;p32"/>
          <p:cNvPicPr preferRelativeResize="0"/>
          <p:nvPr/>
        </p:nvPicPr>
        <p:blipFill>
          <a:blip r:embed="rId5">
            <a:alphaModFix/>
          </a:blip>
          <a:stretch>
            <a:fillRect/>
          </a:stretch>
        </p:blipFill>
        <p:spPr>
          <a:xfrm>
            <a:off x="6383250" y="2024779"/>
            <a:ext cx="2520900" cy="2704716"/>
          </a:xfrm>
          <a:prstGeom prst="rect">
            <a:avLst/>
          </a:prstGeom>
          <a:noFill/>
          <a:ln>
            <a:noFill/>
          </a:ln>
        </p:spPr>
      </p:pic>
      <p:sp>
        <p:nvSpPr>
          <p:cNvPr id="6" name="TextBox 5"/>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217"/>
        <p:cNvGrpSpPr/>
        <p:nvPr/>
      </p:nvGrpSpPr>
      <p:grpSpPr>
        <a:xfrm>
          <a:off x="0" y="0"/>
          <a:ext cx="0" cy="0"/>
          <a:chOff x="0" y="0"/>
          <a:chExt cx="0" cy="0"/>
        </a:xfrm>
      </p:grpSpPr>
      <p:sp>
        <p:nvSpPr>
          <p:cNvPr id="218" name="Google Shape;218;p33"/>
          <p:cNvSpPr txBox="1">
            <a:spLocks noGrp="1"/>
          </p:cNvSpPr>
          <p:nvPr>
            <p:ph type="body" idx="1"/>
          </p:nvPr>
        </p:nvSpPr>
        <p:spPr>
          <a:xfrm>
            <a:off x="38675" y="2306550"/>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Art Inspiration </a:t>
            </a:r>
            <a:endParaRPr/>
          </a:p>
        </p:txBody>
      </p:sp>
      <p:pic>
        <p:nvPicPr>
          <p:cNvPr id="219" name="Google Shape;219;p33"/>
          <p:cNvPicPr preferRelativeResize="0"/>
          <p:nvPr/>
        </p:nvPicPr>
        <p:blipFill>
          <a:blip r:embed="rId3">
            <a:alphaModFix/>
          </a:blip>
          <a:stretch>
            <a:fillRect/>
          </a:stretch>
        </p:blipFill>
        <p:spPr>
          <a:xfrm>
            <a:off x="0" y="0"/>
            <a:ext cx="4613075" cy="2306538"/>
          </a:xfrm>
          <a:prstGeom prst="rect">
            <a:avLst/>
          </a:prstGeom>
          <a:noFill/>
          <a:ln>
            <a:noFill/>
          </a:ln>
        </p:spPr>
      </p:pic>
      <p:pic>
        <p:nvPicPr>
          <p:cNvPr id="220" name="Google Shape;220;p33"/>
          <p:cNvPicPr preferRelativeResize="0"/>
          <p:nvPr/>
        </p:nvPicPr>
        <p:blipFill>
          <a:blip r:embed="rId4">
            <a:alphaModFix/>
          </a:blip>
          <a:stretch>
            <a:fillRect/>
          </a:stretch>
        </p:blipFill>
        <p:spPr>
          <a:xfrm>
            <a:off x="5850150" y="0"/>
            <a:ext cx="3293850" cy="2187325"/>
          </a:xfrm>
          <a:prstGeom prst="rect">
            <a:avLst/>
          </a:prstGeom>
          <a:noFill/>
          <a:ln>
            <a:noFill/>
          </a:ln>
        </p:spPr>
      </p:pic>
      <p:pic>
        <p:nvPicPr>
          <p:cNvPr id="221" name="Google Shape;221;p33"/>
          <p:cNvPicPr preferRelativeResize="0"/>
          <p:nvPr/>
        </p:nvPicPr>
        <p:blipFill>
          <a:blip r:embed="rId5">
            <a:alphaModFix/>
          </a:blip>
          <a:stretch>
            <a:fillRect/>
          </a:stretch>
        </p:blipFill>
        <p:spPr>
          <a:xfrm>
            <a:off x="1976525" y="2306560"/>
            <a:ext cx="2636559" cy="1755990"/>
          </a:xfrm>
          <a:prstGeom prst="rect">
            <a:avLst/>
          </a:prstGeom>
          <a:noFill/>
          <a:ln>
            <a:noFill/>
          </a:ln>
        </p:spPr>
      </p:pic>
      <p:pic>
        <p:nvPicPr>
          <p:cNvPr id="222" name="Google Shape;222;p33"/>
          <p:cNvPicPr preferRelativeResize="0"/>
          <p:nvPr/>
        </p:nvPicPr>
        <p:blipFill>
          <a:blip r:embed="rId6">
            <a:alphaModFix/>
          </a:blip>
          <a:stretch>
            <a:fillRect/>
          </a:stretch>
        </p:blipFill>
        <p:spPr>
          <a:xfrm>
            <a:off x="4613078" y="2194850"/>
            <a:ext cx="4489633" cy="2985601"/>
          </a:xfrm>
          <a:prstGeom prst="rect">
            <a:avLst/>
          </a:prstGeom>
          <a:noFill/>
          <a:ln>
            <a:noFill/>
          </a:ln>
        </p:spPr>
      </p:pic>
      <p:pic>
        <p:nvPicPr>
          <p:cNvPr id="223" name="Google Shape;223;p33"/>
          <p:cNvPicPr preferRelativeResize="0"/>
          <p:nvPr/>
        </p:nvPicPr>
        <p:blipFill rotWithShape="1">
          <a:blip r:embed="rId7">
            <a:alphaModFix/>
          </a:blip>
          <a:srcRect l="12481" t="25665" r="15409" b="24030"/>
          <a:stretch/>
        </p:blipFill>
        <p:spPr>
          <a:xfrm>
            <a:off x="2115225" y="3983250"/>
            <a:ext cx="2497851" cy="1160250"/>
          </a:xfrm>
          <a:prstGeom prst="rect">
            <a:avLst/>
          </a:prstGeom>
          <a:noFill/>
          <a:ln>
            <a:noFill/>
          </a:ln>
        </p:spPr>
      </p:pic>
      <p:pic>
        <p:nvPicPr>
          <p:cNvPr id="224" name="Google Shape;224;p33"/>
          <p:cNvPicPr preferRelativeResize="0"/>
          <p:nvPr/>
        </p:nvPicPr>
        <p:blipFill>
          <a:blip r:embed="rId8">
            <a:alphaModFix/>
          </a:blip>
          <a:stretch>
            <a:fillRect/>
          </a:stretch>
        </p:blipFill>
        <p:spPr>
          <a:xfrm>
            <a:off x="0" y="3483200"/>
            <a:ext cx="2213733" cy="1660300"/>
          </a:xfrm>
          <a:prstGeom prst="rect">
            <a:avLst/>
          </a:prstGeom>
          <a:noFill/>
          <a:ln>
            <a:noFill/>
          </a:ln>
        </p:spPr>
      </p:pic>
      <p:sp>
        <p:nvSpPr>
          <p:cNvPr id="9" name="TextBox 8"/>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228"/>
        <p:cNvGrpSpPr/>
        <p:nvPr/>
      </p:nvGrpSpPr>
      <p:grpSpPr>
        <a:xfrm>
          <a:off x="0" y="0"/>
          <a:ext cx="0" cy="0"/>
          <a:chOff x="0" y="0"/>
          <a:chExt cx="0" cy="0"/>
        </a:xfrm>
      </p:grpSpPr>
      <p:sp>
        <p:nvSpPr>
          <p:cNvPr id="229" name="Google Shape;229;p34"/>
          <p:cNvSpPr txBox="1">
            <a:spLocks noGrp="1"/>
          </p:cNvSpPr>
          <p:nvPr>
            <p:ph type="body" idx="1"/>
          </p:nvPr>
        </p:nvSpPr>
        <p:spPr>
          <a:xfrm>
            <a:off x="245600" y="460322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Salt</a:t>
            </a:r>
            <a:endParaRPr/>
          </a:p>
        </p:txBody>
      </p:sp>
      <p:pic>
        <p:nvPicPr>
          <p:cNvPr id="230" name="Google Shape;230;p34"/>
          <p:cNvPicPr preferRelativeResize="0"/>
          <p:nvPr/>
        </p:nvPicPr>
        <p:blipFill>
          <a:blip r:embed="rId3">
            <a:alphaModFix/>
          </a:blip>
          <a:stretch>
            <a:fillRect/>
          </a:stretch>
        </p:blipFill>
        <p:spPr>
          <a:xfrm>
            <a:off x="0" y="0"/>
            <a:ext cx="5905500" cy="3143250"/>
          </a:xfrm>
          <a:prstGeom prst="rect">
            <a:avLst/>
          </a:prstGeom>
          <a:noFill/>
          <a:ln>
            <a:noFill/>
          </a:ln>
        </p:spPr>
      </p:pic>
      <p:pic>
        <p:nvPicPr>
          <p:cNvPr id="231" name="Google Shape;231;p34"/>
          <p:cNvPicPr preferRelativeResize="0"/>
          <p:nvPr/>
        </p:nvPicPr>
        <p:blipFill>
          <a:blip r:embed="rId4">
            <a:alphaModFix/>
          </a:blip>
          <a:stretch>
            <a:fillRect/>
          </a:stretch>
        </p:blipFill>
        <p:spPr>
          <a:xfrm>
            <a:off x="6692400" y="32350"/>
            <a:ext cx="2381250" cy="4105275"/>
          </a:xfrm>
          <a:prstGeom prst="rect">
            <a:avLst/>
          </a:prstGeom>
          <a:noFill/>
          <a:ln>
            <a:noFill/>
          </a:ln>
        </p:spPr>
      </p:pic>
      <p:pic>
        <p:nvPicPr>
          <p:cNvPr id="232" name="Google Shape;232;p34"/>
          <p:cNvPicPr preferRelativeResize="0"/>
          <p:nvPr/>
        </p:nvPicPr>
        <p:blipFill>
          <a:blip r:embed="rId5">
            <a:alphaModFix/>
          </a:blip>
          <a:stretch>
            <a:fillRect/>
          </a:stretch>
        </p:blipFill>
        <p:spPr>
          <a:xfrm>
            <a:off x="2652475" y="2455620"/>
            <a:ext cx="4039926" cy="2687875"/>
          </a:xfrm>
          <a:prstGeom prst="rect">
            <a:avLst/>
          </a:prstGeom>
          <a:noFill/>
          <a:ln>
            <a:noFill/>
          </a:ln>
        </p:spPr>
      </p:pic>
      <p:pic>
        <p:nvPicPr>
          <p:cNvPr id="233" name="Google Shape;233;p34"/>
          <p:cNvPicPr preferRelativeResize="0"/>
          <p:nvPr/>
        </p:nvPicPr>
        <p:blipFill>
          <a:blip r:embed="rId6">
            <a:alphaModFix/>
          </a:blip>
          <a:stretch>
            <a:fillRect/>
          </a:stretch>
        </p:blipFill>
        <p:spPr>
          <a:xfrm>
            <a:off x="213597" y="3203051"/>
            <a:ext cx="2254700" cy="1400175"/>
          </a:xfrm>
          <a:prstGeom prst="rect">
            <a:avLst/>
          </a:prstGeom>
          <a:noFill/>
          <a:ln>
            <a:noFill/>
          </a:ln>
        </p:spPr>
      </p:pic>
      <p:sp>
        <p:nvSpPr>
          <p:cNvPr id="7" name="TextBox 6"/>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237"/>
        <p:cNvGrpSpPr/>
        <p:nvPr/>
      </p:nvGrpSpPr>
      <p:grpSpPr>
        <a:xfrm>
          <a:off x="0" y="0"/>
          <a:ext cx="0" cy="0"/>
          <a:chOff x="0" y="0"/>
          <a:chExt cx="0" cy="0"/>
        </a:xfrm>
      </p:grpSpPr>
      <p:sp>
        <p:nvSpPr>
          <p:cNvPr id="238" name="Google Shape;238;p35"/>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Brine Shrimp Harvesting</a:t>
            </a:r>
            <a:endParaRPr/>
          </a:p>
        </p:txBody>
      </p:sp>
      <p:pic>
        <p:nvPicPr>
          <p:cNvPr id="239" name="Google Shape;239;p35"/>
          <p:cNvPicPr preferRelativeResize="0"/>
          <p:nvPr/>
        </p:nvPicPr>
        <p:blipFill>
          <a:blip r:embed="rId3">
            <a:alphaModFix/>
          </a:blip>
          <a:stretch>
            <a:fillRect/>
          </a:stretch>
        </p:blipFill>
        <p:spPr>
          <a:xfrm>
            <a:off x="5229875" y="0"/>
            <a:ext cx="3914124" cy="3914124"/>
          </a:xfrm>
          <a:prstGeom prst="rect">
            <a:avLst/>
          </a:prstGeom>
          <a:noFill/>
          <a:ln>
            <a:noFill/>
          </a:ln>
        </p:spPr>
      </p:pic>
      <p:pic>
        <p:nvPicPr>
          <p:cNvPr id="240" name="Google Shape;240;p35"/>
          <p:cNvPicPr preferRelativeResize="0"/>
          <p:nvPr/>
        </p:nvPicPr>
        <p:blipFill>
          <a:blip r:embed="rId4">
            <a:alphaModFix/>
          </a:blip>
          <a:stretch>
            <a:fillRect/>
          </a:stretch>
        </p:blipFill>
        <p:spPr>
          <a:xfrm>
            <a:off x="0" y="0"/>
            <a:ext cx="2857500" cy="1905000"/>
          </a:xfrm>
          <a:prstGeom prst="rect">
            <a:avLst/>
          </a:prstGeom>
          <a:noFill/>
          <a:ln>
            <a:noFill/>
          </a:ln>
        </p:spPr>
      </p:pic>
      <p:pic>
        <p:nvPicPr>
          <p:cNvPr id="241" name="Google Shape;241;p35"/>
          <p:cNvPicPr preferRelativeResize="0"/>
          <p:nvPr/>
        </p:nvPicPr>
        <p:blipFill>
          <a:blip r:embed="rId5">
            <a:alphaModFix/>
          </a:blip>
          <a:stretch>
            <a:fillRect/>
          </a:stretch>
        </p:blipFill>
        <p:spPr>
          <a:xfrm>
            <a:off x="0" y="1905000"/>
            <a:ext cx="2857500" cy="1905000"/>
          </a:xfrm>
          <a:prstGeom prst="rect">
            <a:avLst/>
          </a:prstGeom>
          <a:noFill/>
          <a:ln>
            <a:noFill/>
          </a:ln>
        </p:spPr>
      </p:pic>
      <p:pic>
        <p:nvPicPr>
          <p:cNvPr id="242" name="Google Shape;242;p35"/>
          <p:cNvPicPr preferRelativeResize="0"/>
          <p:nvPr/>
        </p:nvPicPr>
        <p:blipFill>
          <a:blip r:embed="rId6">
            <a:alphaModFix/>
          </a:blip>
          <a:stretch>
            <a:fillRect/>
          </a:stretch>
        </p:blipFill>
        <p:spPr>
          <a:xfrm>
            <a:off x="2857500" y="2088823"/>
            <a:ext cx="2741875" cy="1825300"/>
          </a:xfrm>
          <a:prstGeom prst="rect">
            <a:avLst/>
          </a:prstGeom>
          <a:noFill/>
          <a:ln>
            <a:noFill/>
          </a:ln>
        </p:spPr>
      </p:pic>
      <p:pic>
        <p:nvPicPr>
          <p:cNvPr id="243" name="Google Shape;243;p35"/>
          <p:cNvPicPr preferRelativeResize="0"/>
          <p:nvPr/>
        </p:nvPicPr>
        <p:blipFill>
          <a:blip r:embed="rId7">
            <a:alphaModFix/>
          </a:blip>
          <a:stretch>
            <a:fillRect/>
          </a:stretch>
        </p:blipFill>
        <p:spPr>
          <a:xfrm>
            <a:off x="3069025" y="0"/>
            <a:ext cx="2040238" cy="2040238"/>
          </a:xfrm>
          <a:prstGeom prst="rect">
            <a:avLst/>
          </a:prstGeom>
          <a:noFill/>
          <a:ln>
            <a:noFill/>
          </a:ln>
        </p:spPr>
      </p:pic>
      <p:sp>
        <p:nvSpPr>
          <p:cNvPr id="8" name="TextBox 7"/>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247"/>
        <p:cNvGrpSpPr/>
        <p:nvPr/>
      </p:nvGrpSpPr>
      <p:grpSpPr>
        <a:xfrm>
          <a:off x="0" y="0"/>
          <a:ext cx="0" cy="0"/>
          <a:chOff x="0" y="0"/>
          <a:chExt cx="0" cy="0"/>
        </a:xfrm>
      </p:grpSpPr>
      <p:sp>
        <p:nvSpPr>
          <p:cNvPr id="248" name="Google Shape;248;p36"/>
          <p:cNvSpPr txBox="1">
            <a:spLocks noGrp="1"/>
          </p:cNvSpPr>
          <p:nvPr>
            <p:ph type="body" idx="1"/>
          </p:nvPr>
        </p:nvSpPr>
        <p:spPr>
          <a:xfrm>
            <a:off x="105200" y="213500"/>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The Great Salt Lake</a:t>
            </a:r>
            <a:endParaRPr b="1"/>
          </a:p>
        </p:txBody>
      </p:sp>
      <p:sp>
        <p:nvSpPr>
          <p:cNvPr id="249" name="Google Shape;249;p36"/>
          <p:cNvSpPr txBox="1"/>
          <p:nvPr/>
        </p:nvSpPr>
        <p:spPr>
          <a:xfrm>
            <a:off x="206925" y="982875"/>
            <a:ext cx="8055300" cy="365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Open Sans"/>
                <a:ea typeface="Open Sans"/>
                <a:cs typeface="Open Sans"/>
                <a:sym typeface="Open Sans"/>
              </a:rPr>
              <a:t>The Great Salt Lake has a lot of history and fun facts that people do not know about. The slides only touched on a few things that it has to offer. </a:t>
            </a:r>
            <a:endParaRPr sz="1800">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a:p>
            <a:pPr marL="0" lvl="0" indent="0" algn="l" rtl="0">
              <a:spcBef>
                <a:spcPts val="0"/>
              </a:spcBef>
              <a:spcAft>
                <a:spcPts val="0"/>
              </a:spcAft>
              <a:buNone/>
            </a:pPr>
            <a:r>
              <a:rPr lang="en" sz="1800">
                <a:latin typeface="Open Sans"/>
                <a:ea typeface="Open Sans"/>
                <a:cs typeface="Open Sans"/>
                <a:sym typeface="Open Sans"/>
              </a:rPr>
              <a:t>Its size, salinity, smell, density, impact on Salt Lake City, and location puzzle many people. </a:t>
            </a:r>
            <a:endParaRPr sz="1800">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a:p>
            <a:pPr marL="0" lvl="0" indent="0" algn="l" rtl="0">
              <a:spcBef>
                <a:spcPts val="0"/>
              </a:spcBef>
              <a:spcAft>
                <a:spcPts val="0"/>
              </a:spcAft>
              <a:buNone/>
            </a:pPr>
            <a:r>
              <a:rPr lang="en" sz="1800">
                <a:latin typeface="Open Sans"/>
                <a:ea typeface="Open Sans"/>
                <a:cs typeface="Open Sans"/>
                <a:sym typeface="Open Sans"/>
              </a:rPr>
              <a:t>Come up with Geo- Inquiry questions that you can ask about the lake. </a:t>
            </a:r>
            <a:endParaRPr sz="1800">
              <a:latin typeface="Open Sans"/>
              <a:ea typeface="Open Sans"/>
              <a:cs typeface="Open Sans"/>
              <a:sym typeface="Open Sans"/>
            </a:endParaRPr>
          </a:p>
          <a:p>
            <a:pPr marL="0" lvl="0" indent="0" algn="l" rtl="0">
              <a:spcBef>
                <a:spcPts val="0"/>
              </a:spcBef>
              <a:spcAft>
                <a:spcPts val="0"/>
              </a:spcAft>
              <a:buNone/>
            </a:pPr>
            <a:r>
              <a:rPr lang="en" sz="1800">
                <a:latin typeface="Open Sans"/>
                <a:ea typeface="Open Sans"/>
                <a:cs typeface="Open Sans"/>
                <a:sym typeface="Open Sans"/>
              </a:rPr>
              <a:t>Make sure to use the flow chart. </a:t>
            </a:r>
            <a:endParaRPr sz="1800">
              <a:latin typeface="Open Sans"/>
              <a:ea typeface="Open Sans"/>
              <a:cs typeface="Open Sans"/>
              <a:sym typeface="Open Sans"/>
            </a:endParaRPr>
          </a:p>
          <a:p>
            <a:pPr marL="0" lvl="0" indent="0" algn="l" rtl="0">
              <a:spcBef>
                <a:spcPts val="0"/>
              </a:spcBef>
              <a:spcAft>
                <a:spcPts val="0"/>
              </a:spcAft>
              <a:buNone/>
            </a:pPr>
            <a:r>
              <a:rPr lang="en" sz="1800">
                <a:latin typeface="Open Sans"/>
                <a:ea typeface="Open Sans"/>
                <a:cs typeface="Open Sans"/>
                <a:sym typeface="Open Sans"/>
              </a:rPr>
              <a:t>Be Creative! The possibilities are endless! </a:t>
            </a:r>
            <a:endParaRPr sz="1800">
              <a:latin typeface="Open Sans"/>
              <a:ea typeface="Open Sans"/>
              <a:cs typeface="Open Sans"/>
              <a:sym typeface="Open Sans"/>
            </a:endParaRPr>
          </a:p>
        </p:txBody>
      </p:sp>
      <p:sp>
        <p:nvSpPr>
          <p:cNvPr id="4" name="TextBox 3"/>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253"/>
        <p:cNvGrpSpPr/>
        <p:nvPr/>
      </p:nvGrpSpPr>
      <p:grpSpPr>
        <a:xfrm>
          <a:off x="0" y="0"/>
          <a:ext cx="0" cy="0"/>
          <a:chOff x="0" y="0"/>
          <a:chExt cx="0" cy="0"/>
        </a:xfrm>
      </p:grpSpPr>
      <p:sp>
        <p:nvSpPr>
          <p:cNvPr id="254" name="Google Shape;254;p37"/>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Islands </a:t>
            </a:r>
            <a:endParaRPr/>
          </a:p>
        </p:txBody>
      </p:sp>
      <p:pic>
        <p:nvPicPr>
          <p:cNvPr id="255" name="Google Shape;255;p37"/>
          <p:cNvPicPr preferRelativeResize="0"/>
          <p:nvPr/>
        </p:nvPicPr>
        <p:blipFill>
          <a:blip r:embed="rId3">
            <a:alphaModFix/>
          </a:blip>
          <a:stretch>
            <a:fillRect/>
          </a:stretch>
        </p:blipFill>
        <p:spPr>
          <a:xfrm>
            <a:off x="0" y="0"/>
            <a:ext cx="5116180" cy="3914126"/>
          </a:xfrm>
          <a:prstGeom prst="rect">
            <a:avLst/>
          </a:prstGeom>
          <a:noFill/>
          <a:ln>
            <a:noFill/>
          </a:ln>
        </p:spPr>
      </p:pic>
      <p:pic>
        <p:nvPicPr>
          <p:cNvPr id="256" name="Google Shape;256;p37"/>
          <p:cNvPicPr preferRelativeResize="0"/>
          <p:nvPr/>
        </p:nvPicPr>
        <p:blipFill>
          <a:blip r:embed="rId4">
            <a:alphaModFix/>
          </a:blip>
          <a:stretch>
            <a:fillRect/>
          </a:stretch>
        </p:blipFill>
        <p:spPr>
          <a:xfrm>
            <a:off x="5271380" y="153800"/>
            <a:ext cx="3723020" cy="2521411"/>
          </a:xfrm>
          <a:prstGeom prst="rect">
            <a:avLst/>
          </a:prstGeom>
          <a:noFill/>
          <a:ln>
            <a:noFill/>
          </a:ln>
        </p:spPr>
      </p:pic>
      <p:pic>
        <p:nvPicPr>
          <p:cNvPr id="257" name="Google Shape;257;p37"/>
          <p:cNvPicPr preferRelativeResize="0"/>
          <p:nvPr/>
        </p:nvPicPr>
        <p:blipFill>
          <a:blip r:embed="rId5">
            <a:alphaModFix/>
          </a:blip>
          <a:stretch>
            <a:fillRect/>
          </a:stretch>
        </p:blipFill>
        <p:spPr>
          <a:xfrm>
            <a:off x="3971825" y="3202327"/>
            <a:ext cx="1760240" cy="1941174"/>
          </a:xfrm>
          <a:prstGeom prst="rect">
            <a:avLst/>
          </a:prstGeom>
          <a:noFill/>
          <a:ln>
            <a:noFill/>
          </a:ln>
        </p:spPr>
      </p:pic>
      <p:pic>
        <p:nvPicPr>
          <p:cNvPr id="258" name="Google Shape;258;p37"/>
          <p:cNvPicPr preferRelativeResize="0"/>
          <p:nvPr/>
        </p:nvPicPr>
        <p:blipFill>
          <a:blip r:embed="rId6">
            <a:alphaModFix/>
          </a:blip>
          <a:stretch>
            <a:fillRect/>
          </a:stretch>
        </p:blipFill>
        <p:spPr>
          <a:xfrm>
            <a:off x="5732075" y="2918925"/>
            <a:ext cx="3411925" cy="2224575"/>
          </a:xfrm>
          <a:prstGeom prst="rect">
            <a:avLst/>
          </a:prstGeom>
          <a:noFill/>
          <a:ln>
            <a:noFill/>
          </a:ln>
        </p:spPr>
      </p:pic>
      <p:sp>
        <p:nvSpPr>
          <p:cNvPr id="7" name="TextBox 6"/>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262"/>
        <p:cNvGrpSpPr/>
        <p:nvPr/>
      </p:nvGrpSpPr>
      <p:grpSpPr>
        <a:xfrm>
          <a:off x="0" y="0"/>
          <a:ext cx="0" cy="0"/>
          <a:chOff x="0" y="0"/>
          <a:chExt cx="0" cy="0"/>
        </a:xfrm>
      </p:grpSpPr>
      <p:sp>
        <p:nvSpPr>
          <p:cNvPr id="263" name="Google Shape;263;p38"/>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Shoreline</a:t>
            </a:r>
            <a:endParaRPr/>
          </a:p>
        </p:txBody>
      </p:sp>
      <p:pic>
        <p:nvPicPr>
          <p:cNvPr id="264" name="Google Shape;264;p38"/>
          <p:cNvPicPr preferRelativeResize="0"/>
          <p:nvPr/>
        </p:nvPicPr>
        <p:blipFill>
          <a:blip r:embed="rId3">
            <a:alphaModFix/>
          </a:blip>
          <a:stretch>
            <a:fillRect/>
          </a:stretch>
        </p:blipFill>
        <p:spPr>
          <a:xfrm>
            <a:off x="66500" y="0"/>
            <a:ext cx="2490450" cy="3196074"/>
          </a:xfrm>
          <a:prstGeom prst="rect">
            <a:avLst/>
          </a:prstGeom>
          <a:noFill/>
          <a:ln>
            <a:noFill/>
          </a:ln>
        </p:spPr>
      </p:pic>
      <p:pic>
        <p:nvPicPr>
          <p:cNvPr id="265" name="Google Shape;265;p38"/>
          <p:cNvPicPr preferRelativeResize="0"/>
          <p:nvPr/>
        </p:nvPicPr>
        <p:blipFill rotWithShape="1">
          <a:blip r:embed="rId4">
            <a:alphaModFix/>
          </a:blip>
          <a:srcRect l="5391" r="3542"/>
          <a:stretch/>
        </p:blipFill>
        <p:spPr>
          <a:xfrm>
            <a:off x="2756475" y="0"/>
            <a:ext cx="2608725" cy="2872850"/>
          </a:xfrm>
          <a:prstGeom prst="rect">
            <a:avLst/>
          </a:prstGeom>
          <a:noFill/>
          <a:ln>
            <a:noFill/>
          </a:ln>
        </p:spPr>
      </p:pic>
      <p:cxnSp>
        <p:nvCxnSpPr>
          <p:cNvPr id="266" name="Google Shape;266;p38"/>
          <p:cNvCxnSpPr/>
          <p:nvPr/>
        </p:nvCxnSpPr>
        <p:spPr>
          <a:xfrm rot="10800000" flipH="1">
            <a:off x="2313150" y="561500"/>
            <a:ext cx="539400" cy="7500"/>
          </a:xfrm>
          <a:prstGeom prst="straightConnector1">
            <a:avLst/>
          </a:prstGeom>
          <a:noFill/>
          <a:ln w="28575" cap="flat" cmpd="sng">
            <a:solidFill>
              <a:srgbClr val="000000"/>
            </a:solidFill>
            <a:prstDash val="solid"/>
            <a:round/>
            <a:headEnd type="none" w="med" len="med"/>
            <a:tailEnd type="triangle" w="med" len="med"/>
          </a:ln>
        </p:spPr>
      </p:cxnSp>
      <p:pic>
        <p:nvPicPr>
          <p:cNvPr id="267" name="Google Shape;267;p38"/>
          <p:cNvPicPr preferRelativeResize="0"/>
          <p:nvPr/>
        </p:nvPicPr>
        <p:blipFill rotWithShape="1">
          <a:blip r:embed="rId5">
            <a:alphaModFix/>
          </a:blip>
          <a:srcRect l="13447" t="23911" r="12053" b="13428"/>
          <a:stretch/>
        </p:blipFill>
        <p:spPr>
          <a:xfrm>
            <a:off x="4769075" y="2697400"/>
            <a:ext cx="4374924" cy="2446100"/>
          </a:xfrm>
          <a:prstGeom prst="rect">
            <a:avLst/>
          </a:prstGeom>
          <a:noFill/>
          <a:ln>
            <a:noFill/>
          </a:ln>
        </p:spPr>
      </p:pic>
      <p:sp>
        <p:nvSpPr>
          <p:cNvPr id="7" name="TextBox 6"/>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271"/>
        <p:cNvGrpSpPr/>
        <p:nvPr/>
      </p:nvGrpSpPr>
      <p:grpSpPr>
        <a:xfrm>
          <a:off x="0" y="0"/>
          <a:ext cx="0" cy="0"/>
          <a:chOff x="0" y="0"/>
          <a:chExt cx="0" cy="0"/>
        </a:xfrm>
      </p:grpSpPr>
      <p:sp>
        <p:nvSpPr>
          <p:cNvPr id="272" name="Google Shape;272;p39"/>
          <p:cNvSpPr txBox="1">
            <a:spLocks noGrp="1"/>
          </p:cNvSpPr>
          <p:nvPr>
            <p:ph type="body" idx="1"/>
          </p:nvPr>
        </p:nvSpPr>
        <p:spPr>
          <a:xfrm>
            <a:off x="156850" y="3391763"/>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Historical Peoples </a:t>
            </a:r>
            <a:endParaRPr/>
          </a:p>
        </p:txBody>
      </p:sp>
      <p:pic>
        <p:nvPicPr>
          <p:cNvPr id="273" name="Google Shape;273;p39"/>
          <p:cNvPicPr preferRelativeResize="0"/>
          <p:nvPr/>
        </p:nvPicPr>
        <p:blipFill rotWithShape="1">
          <a:blip r:embed="rId3">
            <a:alphaModFix/>
          </a:blip>
          <a:srcRect l="2931" t="6679" r="2818" b="4018"/>
          <a:stretch/>
        </p:blipFill>
        <p:spPr>
          <a:xfrm>
            <a:off x="38675" y="0"/>
            <a:ext cx="4461876" cy="2903899"/>
          </a:xfrm>
          <a:prstGeom prst="rect">
            <a:avLst/>
          </a:prstGeom>
          <a:noFill/>
          <a:ln>
            <a:noFill/>
          </a:ln>
        </p:spPr>
      </p:pic>
      <p:pic>
        <p:nvPicPr>
          <p:cNvPr id="274" name="Google Shape;274;p39"/>
          <p:cNvPicPr preferRelativeResize="0"/>
          <p:nvPr/>
        </p:nvPicPr>
        <p:blipFill>
          <a:blip r:embed="rId4">
            <a:alphaModFix/>
          </a:blip>
          <a:stretch>
            <a:fillRect/>
          </a:stretch>
        </p:blipFill>
        <p:spPr>
          <a:xfrm>
            <a:off x="6521625" y="605975"/>
            <a:ext cx="2520900" cy="1461267"/>
          </a:xfrm>
          <a:prstGeom prst="rect">
            <a:avLst/>
          </a:prstGeom>
          <a:noFill/>
          <a:ln>
            <a:noFill/>
          </a:ln>
        </p:spPr>
      </p:pic>
      <p:pic>
        <p:nvPicPr>
          <p:cNvPr id="275" name="Google Shape;275;p39"/>
          <p:cNvPicPr preferRelativeResize="0"/>
          <p:nvPr/>
        </p:nvPicPr>
        <p:blipFill>
          <a:blip r:embed="rId5">
            <a:alphaModFix/>
          </a:blip>
          <a:stretch>
            <a:fillRect/>
          </a:stretch>
        </p:blipFill>
        <p:spPr>
          <a:xfrm>
            <a:off x="6199206" y="2879067"/>
            <a:ext cx="2988344" cy="2241258"/>
          </a:xfrm>
          <a:prstGeom prst="rect">
            <a:avLst/>
          </a:prstGeom>
          <a:noFill/>
          <a:ln>
            <a:noFill/>
          </a:ln>
        </p:spPr>
      </p:pic>
      <p:pic>
        <p:nvPicPr>
          <p:cNvPr id="276" name="Google Shape;276;p39"/>
          <p:cNvPicPr preferRelativeResize="0"/>
          <p:nvPr/>
        </p:nvPicPr>
        <p:blipFill rotWithShape="1">
          <a:blip r:embed="rId6">
            <a:alphaModFix/>
          </a:blip>
          <a:srcRect t="20578"/>
          <a:stretch/>
        </p:blipFill>
        <p:spPr>
          <a:xfrm>
            <a:off x="2659550" y="2903900"/>
            <a:ext cx="3496099" cy="2241251"/>
          </a:xfrm>
          <a:prstGeom prst="rect">
            <a:avLst/>
          </a:prstGeom>
          <a:noFill/>
          <a:ln>
            <a:noFill/>
          </a:ln>
        </p:spPr>
      </p:pic>
      <p:sp>
        <p:nvSpPr>
          <p:cNvPr id="277" name="Google Shape;277;p39"/>
          <p:cNvSpPr txBox="1"/>
          <p:nvPr/>
        </p:nvSpPr>
        <p:spPr>
          <a:xfrm>
            <a:off x="38675" y="4138475"/>
            <a:ext cx="2616000" cy="53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Open Sans"/>
                <a:ea typeface="Open Sans"/>
                <a:cs typeface="Open Sans"/>
                <a:sym typeface="Open Sans"/>
              </a:rPr>
              <a:t>We say peoples when we are referring to non related groups of people. The homesteaders, American Indians, and recreationalists. </a:t>
            </a:r>
            <a:endParaRPr sz="900">
              <a:latin typeface="Open Sans"/>
              <a:ea typeface="Open Sans"/>
              <a:cs typeface="Open Sans"/>
              <a:sym typeface="Open Sans"/>
            </a:endParaRPr>
          </a:p>
        </p:txBody>
      </p:sp>
      <p:pic>
        <p:nvPicPr>
          <p:cNvPr id="278" name="Google Shape;278;p39"/>
          <p:cNvPicPr preferRelativeResize="0"/>
          <p:nvPr/>
        </p:nvPicPr>
        <p:blipFill>
          <a:blip r:embed="rId7">
            <a:alphaModFix/>
          </a:blip>
          <a:stretch>
            <a:fillRect/>
          </a:stretch>
        </p:blipFill>
        <p:spPr>
          <a:xfrm>
            <a:off x="4540784" y="24825"/>
            <a:ext cx="1940606" cy="2854225"/>
          </a:xfrm>
          <a:prstGeom prst="rect">
            <a:avLst/>
          </a:prstGeom>
          <a:noFill/>
          <a:ln>
            <a:noFill/>
          </a:ln>
        </p:spPr>
      </p:pic>
      <p:sp>
        <p:nvSpPr>
          <p:cNvPr id="9" name="TextBox 8"/>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40"/>
          <p:cNvSpPr txBox="1">
            <a:spLocks noGrp="1"/>
          </p:cNvSpPr>
          <p:nvPr>
            <p:ph type="title"/>
          </p:nvPr>
        </p:nvSpPr>
        <p:spPr>
          <a:xfrm>
            <a:off x="311700" y="0"/>
            <a:ext cx="8520600" cy="73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Break-Out Group Expectations</a:t>
            </a:r>
            <a:endParaRPr/>
          </a:p>
        </p:txBody>
      </p:sp>
      <p:sp>
        <p:nvSpPr>
          <p:cNvPr id="284" name="Google Shape;284;p40"/>
          <p:cNvSpPr txBox="1">
            <a:spLocks noGrp="1"/>
          </p:cNvSpPr>
          <p:nvPr>
            <p:ph type="body" idx="1"/>
          </p:nvPr>
        </p:nvSpPr>
        <p:spPr>
          <a:xfrm>
            <a:off x="311700" y="639250"/>
            <a:ext cx="8520600" cy="393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This is your job, not mine.  I will happily help you find resources and support you with your work, but I cannot, and will not do the work for you.</a:t>
            </a:r>
            <a:endParaRPr/>
          </a:p>
          <a:p>
            <a:pPr marL="457200" lvl="0" indent="-342900" algn="l" rtl="0">
              <a:spcBef>
                <a:spcPts val="0"/>
              </a:spcBef>
              <a:spcAft>
                <a:spcPts val="0"/>
              </a:spcAft>
              <a:buSzPts val="1800"/>
              <a:buChar char="●"/>
            </a:pPr>
            <a:r>
              <a:rPr lang="en"/>
              <a:t>This is work time, not friend time.  You have been thoughtfully placed into groups.  You need to work in these groups AS A TEAM!</a:t>
            </a:r>
            <a:endParaRPr/>
          </a:p>
          <a:p>
            <a:pPr marL="457200" lvl="0" indent="-342900" algn="l" rtl="0">
              <a:spcBef>
                <a:spcPts val="0"/>
              </a:spcBef>
              <a:spcAft>
                <a:spcPts val="0"/>
              </a:spcAft>
              <a:buSzPts val="1800"/>
              <a:buChar char="●"/>
            </a:pPr>
            <a:r>
              <a:rPr lang="en"/>
              <a:t>This is a group job.  You can individually build research and information, and then work as a team to create and answer your Geo-Inquiry question.</a:t>
            </a:r>
            <a:endParaRPr/>
          </a:p>
          <a:p>
            <a:pPr marL="457200" lvl="0" indent="-342900" algn="l" rtl="0">
              <a:spcBef>
                <a:spcPts val="0"/>
              </a:spcBef>
              <a:spcAft>
                <a:spcPts val="0"/>
              </a:spcAft>
              <a:buSzPts val="1800"/>
              <a:buChar char="●"/>
            </a:pPr>
            <a:r>
              <a:rPr lang="en"/>
              <a:t>WHY are we doing this?  First, this is an opportunity for you to learn how to research and work as a team.  Next, this is an opportunity for you to learn more about the world around you and make connections.  Last, you will build this research and project for your end of year promotion.  You will be presenting it to your families.  Please do this for your family!</a:t>
            </a:r>
            <a:endParaRPr/>
          </a:p>
          <a:p>
            <a:pPr marL="457200" lvl="0" indent="-342900" algn="l" rtl="0">
              <a:spcBef>
                <a:spcPts val="0"/>
              </a:spcBef>
              <a:spcAft>
                <a:spcPts val="0"/>
              </a:spcAft>
              <a:buSzPts val="1800"/>
              <a:buChar char="●"/>
            </a:pPr>
            <a:r>
              <a:rPr lang="en"/>
              <a:t>Finally, we expect you to TRY your best!  </a:t>
            </a:r>
            <a:endParaRPr/>
          </a:p>
        </p:txBody>
      </p:sp>
      <p:sp>
        <p:nvSpPr>
          <p:cNvPr id="4" name="TextBox 3"/>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Google Shape;289;p41"/>
          <p:cNvSpPr txBox="1">
            <a:spLocks noGrp="1"/>
          </p:cNvSpPr>
          <p:nvPr>
            <p:ph type="title"/>
          </p:nvPr>
        </p:nvSpPr>
        <p:spPr>
          <a:xfrm>
            <a:off x="311700" y="0"/>
            <a:ext cx="8520600" cy="73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3.18.19-3.22.19</a:t>
            </a:r>
            <a:endParaRPr/>
          </a:p>
        </p:txBody>
      </p:sp>
      <p:sp>
        <p:nvSpPr>
          <p:cNvPr id="290" name="Google Shape;290;p41"/>
          <p:cNvSpPr txBox="1">
            <a:spLocks noGrp="1"/>
          </p:cNvSpPr>
          <p:nvPr>
            <p:ph type="body" idx="1"/>
          </p:nvPr>
        </p:nvSpPr>
        <p:spPr>
          <a:xfrm>
            <a:off x="311700" y="639250"/>
            <a:ext cx="8520600" cy="393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This week’s goals are:</a:t>
            </a:r>
            <a:endParaRPr sz="2400" dirty="0"/>
          </a:p>
          <a:p>
            <a:pPr marL="457200" lvl="0" indent="-381000" algn="l" rtl="0">
              <a:spcBef>
                <a:spcPts val="1600"/>
              </a:spcBef>
              <a:spcAft>
                <a:spcPts val="0"/>
              </a:spcAft>
              <a:buSzPts val="2400"/>
              <a:buAutoNum type="arabicPeriod"/>
            </a:pPr>
            <a:r>
              <a:rPr lang="en" sz="2400" dirty="0"/>
              <a:t>To gain more understanding of our lense.</a:t>
            </a:r>
            <a:endParaRPr sz="2400" dirty="0"/>
          </a:p>
          <a:p>
            <a:pPr marL="457200" lvl="0" indent="-381000" algn="l" rtl="0">
              <a:spcBef>
                <a:spcPts val="0"/>
              </a:spcBef>
              <a:spcAft>
                <a:spcPts val="0"/>
              </a:spcAft>
              <a:buSzPts val="2400"/>
              <a:buAutoNum type="arabicPeriod"/>
            </a:pPr>
            <a:r>
              <a:rPr lang="en" sz="2400" dirty="0"/>
              <a:t>To gather more background information on our lense.</a:t>
            </a:r>
            <a:endParaRPr sz="2400" dirty="0"/>
          </a:p>
          <a:p>
            <a:pPr marL="457200" lvl="0" indent="-381000" algn="l" rtl="0">
              <a:spcBef>
                <a:spcPts val="0"/>
              </a:spcBef>
              <a:spcAft>
                <a:spcPts val="0"/>
              </a:spcAft>
              <a:buSzPts val="2400"/>
              <a:buAutoNum type="arabicPeriod"/>
            </a:pPr>
            <a:r>
              <a:rPr lang="en" sz="2400" dirty="0"/>
              <a:t>To start working with our teams to build a Geo-Inquiry question. </a:t>
            </a:r>
            <a:endParaRPr sz="2400" dirty="0"/>
          </a:p>
          <a:p>
            <a:pPr marL="457200" lvl="0" indent="-381000" algn="l" rtl="0">
              <a:spcBef>
                <a:spcPts val="0"/>
              </a:spcBef>
              <a:spcAft>
                <a:spcPts val="0"/>
              </a:spcAft>
              <a:buSzPts val="2400"/>
              <a:buAutoNum type="arabicPeriod"/>
            </a:pPr>
            <a:r>
              <a:rPr lang="en" sz="2400" dirty="0"/>
              <a:t>To use worksheets to organize information for our Geo-Inquiry question.</a:t>
            </a:r>
            <a:endParaRPr sz="2400" dirty="0"/>
          </a:p>
          <a:p>
            <a:pPr marL="0" lvl="0" indent="0" algn="l" rtl="0">
              <a:spcBef>
                <a:spcPts val="1600"/>
              </a:spcBef>
              <a:spcAft>
                <a:spcPts val="1600"/>
              </a:spcAft>
              <a:buNone/>
            </a:pPr>
            <a:endParaRPr dirty="0"/>
          </a:p>
        </p:txBody>
      </p:sp>
      <p:sp>
        <p:nvSpPr>
          <p:cNvPr id="4" name="TextBox 3"/>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5"/>
          <p:cNvPicPr preferRelativeResize="0"/>
          <p:nvPr/>
        </p:nvPicPr>
        <p:blipFill>
          <a:blip r:embed="rId3">
            <a:alphaModFix/>
          </a:blip>
          <a:stretch>
            <a:fillRect/>
          </a:stretch>
        </p:blipFill>
        <p:spPr>
          <a:xfrm>
            <a:off x="2620050" y="0"/>
            <a:ext cx="3903896"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Internet Research Tips and Tricks</a:t>
            </a:r>
            <a:endParaRPr/>
          </a:p>
        </p:txBody>
      </p:sp>
      <p:sp>
        <p:nvSpPr>
          <p:cNvPr id="296" name="Google Shape;296;p42"/>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search engine such as google runs calculation to find information about topics you search. </a:t>
            </a:r>
            <a:endParaRPr/>
          </a:p>
          <a:p>
            <a:pPr marL="0" lvl="0" indent="0" algn="l" rtl="0">
              <a:spcBef>
                <a:spcPts val="1600"/>
              </a:spcBef>
              <a:spcAft>
                <a:spcPts val="0"/>
              </a:spcAft>
              <a:buNone/>
            </a:pPr>
            <a:r>
              <a:rPr lang="en"/>
              <a:t>Based on the words in your search you can have very specific results or general results. </a:t>
            </a:r>
            <a:endParaRPr/>
          </a:p>
          <a:p>
            <a:pPr marL="0" lvl="0" indent="0" algn="l" rtl="0">
              <a:spcBef>
                <a:spcPts val="1600"/>
              </a:spcBef>
              <a:spcAft>
                <a:spcPts val="0"/>
              </a:spcAft>
              <a:buNone/>
            </a:pPr>
            <a:r>
              <a:rPr lang="en"/>
              <a:t>If I search “What would happen to the Brine Shrimp industry if the Great Salt Lake dried up?” I will most likely get very general results. </a:t>
            </a:r>
            <a:endParaRPr/>
          </a:p>
          <a:p>
            <a:pPr marL="0" lvl="0" indent="0" algn="l" rtl="0">
              <a:spcBef>
                <a:spcPts val="1600"/>
              </a:spcBef>
              <a:spcAft>
                <a:spcPts val="1600"/>
              </a:spcAft>
              <a:buNone/>
            </a:pPr>
            <a:r>
              <a:rPr lang="en"/>
              <a:t>(432,000 results) - Who wants to look through all of those?</a:t>
            </a:r>
            <a:endParaRPr/>
          </a:p>
        </p:txBody>
      </p:sp>
      <p:sp>
        <p:nvSpPr>
          <p:cNvPr id="4" name="TextBox 3"/>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Specific Internet Search</a:t>
            </a:r>
            <a:endParaRPr/>
          </a:p>
        </p:txBody>
      </p:sp>
      <p:sp>
        <p:nvSpPr>
          <p:cNvPr id="302" name="Google Shape;302;p43"/>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Instead lets try and search "Brine Shrimp" And "Utah"</a:t>
            </a:r>
            <a:endParaRPr/>
          </a:p>
          <a:p>
            <a:pPr marL="0" lvl="0" indent="0" algn="l" rtl="0">
              <a:spcBef>
                <a:spcPts val="1600"/>
              </a:spcBef>
              <a:spcAft>
                <a:spcPts val="0"/>
              </a:spcAft>
              <a:buNone/>
            </a:pPr>
            <a:r>
              <a:rPr lang="en"/>
              <a:t>	We HAVE to put Brine Shrimp and Utah in quotations while using “And” to tell the search engine that we want articles and information that specifically include both words/phrases. </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74,000 results (Still a lot, but more focused results) </a:t>
            </a:r>
            <a:endParaRPr/>
          </a:p>
        </p:txBody>
      </p:sp>
      <p:sp>
        <p:nvSpPr>
          <p:cNvPr id="4" name="TextBox 3"/>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Using + or -</a:t>
            </a:r>
            <a:endParaRPr/>
          </a:p>
        </p:txBody>
      </p:sp>
      <p:sp>
        <p:nvSpPr>
          <p:cNvPr id="308" name="Google Shape;308;p4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also  use a + to include and a - to exclude items in your internet search. </a:t>
            </a:r>
            <a:endParaRPr/>
          </a:p>
          <a:p>
            <a:pPr marL="0" lvl="0" indent="0" algn="l" rtl="0">
              <a:spcBef>
                <a:spcPts val="1600"/>
              </a:spcBef>
              <a:spcAft>
                <a:spcPts val="0"/>
              </a:spcAft>
              <a:buNone/>
            </a:pPr>
            <a:endParaRPr/>
          </a:p>
          <a:p>
            <a:pPr marL="0" lvl="0" indent="0" algn="l" rtl="0">
              <a:spcBef>
                <a:spcPts val="1600"/>
              </a:spcBef>
              <a:spcAft>
                <a:spcPts val="0"/>
              </a:spcAft>
              <a:buNone/>
            </a:pPr>
            <a:r>
              <a:rPr lang="en"/>
              <a:t>For example “utah causeway” + “Antelope Island” will find information that mentions both topics.</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“utah causeway” - “Railroad” will find information about the Causeway, but exclude anything about the railroad. </a:t>
            </a:r>
            <a:endParaRPr/>
          </a:p>
        </p:txBody>
      </p:sp>
      <p:sp>
        <p:nvSpPr>
          <p:cNvPr id="4" name="TextBox 3"/>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Ctrl + F</a:t>
            </a:r>
            <a:endParaRPr/>
          </a:p>
        </p:txBody>
      </p:sp>
      <p:sp>
        <p:nvSpPr>
          <p:cNvPr id="314" name="Google Shape;314;p45"/>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When looking through a text online, the easiest way to skim is clicking Ctrl+F. This will highlight any word or phrase you are searching for. The arrows next to the word will guide you to the next highlighted section. </a:t>
            </a:r>
            <a:endParaRPr/>
          </a:p>
        </p:txBody>
      </p:sp>
      <p:sp>
        <p:nvSpPr>
          <p:cNvPr id="4" name="TextBox 3"/>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Debrief	</a:t>
            </a:r>
            <a:endParaRPr/>
          </a:p>
        </p:txBody>
      </p:sp>
      <p:sp>
        <p:nvSpPr>
          <p:cNvPr id="320" name="Google Shape;320;p4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With 5 minutes to spare in class, we will discuss the data we found today.  We will next identify what we still need to be successful. Then we will create a goal for tomorrow.</a:t>
            </a:r>
            <a:endParaRPr dirty="0"/>
          </a:p>
          <a:p>
            <a:pPr marL="0" lvl="0" indent="0" algn="l" rtl="0">
              <a:spcBef>
                <a:spcPts val="1600"/>
              </a:spcBef>
              <a:spcAft>
                <a:spcPts val="0"/>
              </a:spcAft>
              <a:buNone/>
            </a:pPr>
            <a:r>
              <a:rPr lang="en" dirty="0"/>
              <a:t>Today I was able to __________________________________________________________.</a:t>
            </a:r>
            <a:endParaRPr dirty="0"/>
          </a:p>
          <a:p>
            <a:pPr marL="0" lvl="0" indent="0" algn="l" rtl="0">
              <a:spcBef>
                <a:spcPts val="1600"/>
              </a:spcBef>
              <a:spcAft>
                <a:spcPts val="0"/>
              </a:spcAft>
              <a:buNone/>
            </a:pPr>
            <a:r>
              <a:rPr lang="en" dirty="0"/>
              <a:t>I still need ____________________________________________________________________.</a:t>
            </a:r>
            <a:endParaRPr dirty="0"/>
          </a:p>
          <a:p>
            <a:pPr marL="0" lvl="0" indent="0" algn="l" rtl="0">
              <a:spcBef>
                <a:spcPts val="1600"/>
              </a:spcBef>
              <a:spcAft>
                <a:spcPts val="0"/>
              </a:spcAft>
              <a:buNone/>
            </a:pPr>
            <a:r>
              <a:rPr lang="en" dirty="0"/>
              <a:t>My group’s goal is ____________________________________________________________.</a:t>
            </a:r>
            <a:endParaRPr dirty="0"/>
          </a:p>
          <a:p>
            <a:pPr marL="0" lvl="0" indent="0" algn="l" rtl="0">
              <a:spcBef>
                <a:spcPts val="1600"/>
              </a:spcBef>
              <a:spcAft>
                <a:spcPts val="0"/>
              </a:spcAft>
              <a:buNone/>
            </a:pPr>
            <a:r>
              <a:rPr lang="en" dirty="0"/>
              <a:t>Tomorrow, my individual job will be __________________________________________. </a:t>
            </a:r>
            <a:endParaRPr dirty="0"/>
          </a:p>
          <a:p>
            <a:pPr marL="0" lvl="0" indent="0" algn="l" rtl="0">
              <a:spcBef>
                <a:spcPts val="1600"/>
              </a:spcBef>
              <a:spcAft>
                <a:spcPts val="1600"/>
              </a:spcAft>
              <a:buNone/>
            </a:pPr>
            <a:endParaRPr dirty="0"/>
          </a:p>
        </p:txBody>
      </p:sp>
      <p:sp>
        <p:nvSpPr>
          <p:cNvPr id="4" name="TextBox 3"/>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324"/>
        <p:cNvGrpSpPr/>
        <p:nvPr/>
      </p:nvGrpSpPr>
      <p:grpSpPr>
        <a:xfrm>
          <a:off x="0" y="0"/>
          <a:ext cx="0" cy="0"/>
          <a:chOff x="0" y="0"/>
          <a:chExt cx="0" cy="0"/>
        </a:xfrm>
      </p:grpSpPr>
      <p:sp>
        <p:nvSpPr>
          <p:cNvPr id="325" name="Google Shape;325;p47"/>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Visualize: Organizing and Analyzing Geographic Information</a:t>
            </a:r>
            <a:endParaRPr/>
          </a:p>
        </p:txBody>
      </p:sp>
      <p:sp>
        <p:nvSpPr>
          <p:cNvPr id="3" name="TextBox 2"/>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329"/>
        <p:cNvGrpSpPr/>
        <p:nvPr/>
      </p:nvGrpSpPr>
      <p:grpSpPr>
        <a:xfrm>
          <a:off x="0" y="0"/>
          <a:ext cx="0" cy="0"/>
          <a:chOff x="0" y="0"/>
          <a:chExt cx="0" cy="0"/>
        </a:xfrm>
      </p:grpSpPr>
      <p:sp>
        <p:nvSpPr>
          <p:cNvPr id="330" name="Google Shape;330;p4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Visualize</a:t>
            </a:r>
            <a:endParaRPr/>
          </a:p>
        </p:txBody>
      </p:sp>
      <p:sp>
        <p:nvSpPr>
          <p:cNvPr id="331" name="Google Shape;331;p48"/>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Visualizing data is key to telling a story.  Once we’ve collected data, we need to do something about it.  Visualizing our data is the next step to organizing our work and answering the Geo-Inquiry Question.  </a:t>
            </a:r>
            <a:endParaRPr/>
          </a:p>
          <a:p>
            <a:pPr marL="0" lvl="0" indent="0" algn="l" rtl="0">
              <a:spcBef>
                <a:spcPts val="1600"/>
              </a:spcBef>
              <a:spcAft>
                <a:spcPts val="0"/>
              </a:spcAft>
              <a:buNone/>
            </a:pPr>
            <a:r>
              <a:rPr lang="en"/>
              <a:t>We need to first  gather up and organize our data.</a:t>
            </a:r>
            <a:endParaRPr/>
          </a:p>
          <a:p>
            <a:pPr marL="0" lvl="0" indent="0" algn="l" rtl="0">
              <a:spcBef>
                <a:spcPts val="1600"/>
              </a:spcBef>
              <a:spcAft>
                <a:spcPts val="0"/>
              </a:spcAft>
              <a:buNone/>
            </a:pPr>
            <a:r>
              <a:rPr lang="en"/>
              <a:t>Next, we need to create graphs and maps that will show this data.  </a:t>
            </a:r>
            <a:endParaRPr/>
          </a:p>
          <a:p>
            <a:pPr marL="0" lvl="0" indent="0" algn="l" rtl="0">
              <a:spcBef>
                <a:spcPts val="1600"/>
              </a:spcBef>
              <a:spcAft>
                <a:spcPts val="1600"/>
              </a:spcAft>
              <a:buNone/>
            </a:pPr>
            <a:r>
              <a:rPr lang="en" u="sng">
                <a:solidFill>
                  <a:schemeClr val="hlink"/>
                </a:solidFill>
                <a:hlinkClick r:id="rId3"/>
              </a:rPr>
              <a:t>https://mapmaker.nationalgeographic.org/#/</a:t>
            </a:r>
            <a:r>
              <a:rPr lang="en"/>
              <a:t> </a:t>
            </a:r>
            <a:endParaRPr/>
          </a:p>
        </p:txBody>
      </p:sp>
      <p:sp>
        <p:nvSpPr>
          <p:cNvPr id="4" name="TextBox 3"/>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https://www.nationalgeographic.com/environment/2019/02/coal-other-dark-side-toxic-ash/</a:t>
            </a:r>
            <a:endParaRPr/>
          </a:p>
        </p:txBody>
      </p:sp>
      <p:sp>
        <p:nvSpPr>
          <p:cNvPr id="3" name="TextBox 2"/>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Spatial</a:t>
            </a:r>
            <a:endParaRPr/>
          </a:p>
        </p:txBody>
      </p:sp>
      <p:sp>
        <p:nvSpPr>
          <p:cNvPr id="87" name="Google Shape;87;p17"/>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Where something occurs is the </a:t>
            </a:r>
            <a:r>
              <a:rPr lang="en" i="1" dirty="0"/>
              <a:t>spatial perspective.</a:t>
            </a:r>
            <a:endParaRPr i="1" dirty="0"/>
          </a:p>
          <a:p>
            <a:pPr marL="0" lvl="0" indent="0" algn="l" rtl="0">
              <a:spcBef>
                <a:spcPts val="1600"/>
              </a:spcBef>
              <a:spcAft>
                <a:spcPts val="0"/>
              </a:spcAft>
              <a:buClr>
                <a:schemeClr val="dk1"/>
              </a:buClr>
              <a:buSzPts val="1100"/>
              <a:buFont typeface="Arial"/>
              <a:buNone/>
            </a:pPr>
            <a:r>
              <a:rPr lang="en" dirty="0"/>
              <a:t>“Where is it? Why is it there?”</a:t>
            </a:r>
            <a:endParaRPr dirty="0"/>
          </a:p>
          <a:p>
            <a:pPr marL="0" lvl="0" indent="0" algn="l" rtl="0">
              <a:spcBef>
                <a:spcPts val="1600"/>
              </a:spcBef>
              <a:spcAft>
                <a:spcPts val="0"/>
              </a:spcAft>
              <a:buNone/>
            </a:pPr>
            <a:r>
              <a:rPr lang="en" dirty="0"/>
              <a:t>Understanding spatial patterns and processes is essential to appreciating how people live on Earth. People who approach knowing and doing with a habit of inquiring about whereness possess a spatial perspective.</a:t>
            </a:r>
            <a:endParaRPr dirty="0"/>
          </a:p>
          <a:p>
            <a:pPr marL="0" lvl="0" indent="0" algn="l" rtl="0">
              <a:spcBef>
                <a:spcPts val="1600"/>
              </a:spcBef>
              <a:spcAft>
                <a:spcPts val="0"/>
              </a:spcAft>
              <a:buNone/>
            </a:pPr>
            <a:r>
              <a:rPr lang="en" b="1" dirty="0"/>
              <a:t>Real Life Example:</a:t>
            </a:r>
            <a:endParaRPr b="1" dirty="0"/>
          </a:p>
          <a:p>
            <a:pPr marL="457200" lvl="0" indent="-342900" algn="l" rtl="0">
              <a:spcBef>
                <a:spcPts val="1600"/>
              </a:spcBef>
              <a:spcAft>
                <a:spcPts val="0"/>
              </a:spcAft>
              <a:buSzPts val="1800"/>
              <a:buFont typeface="Open Sans Light"/>
              <a:buAutoNum type="arabicPeriod"/>
            </a:pPr>
            <a:r>
              <a:rPr lang="en" dirty="0">
                <a:latin typeface="Open Sans Light"/>
                <a:ea typeface="Open Sans Light"/>
                <a:cs typeface="Open Sans Light"/>
                <a:sym typeface="Open Sans Light"/>
              </a:rPr>
              <a:t>If I studied patterns that people do on a regular basis.  Maybe I could study how the Native Americans migrated with the Bison herds. Why where those herds in that place and how did that affect life during that time.</a:t>
            </a:r>
            <a:endParaRPr dirty="0">
              <a:latin typeface="Open Sans Light"/>
              <a:ea typeface="Open Sans Light"/>
              <a:cs typeface="Open Sans Light"/>
              <a:sym typeface="Open Sans Light"/>
            </a:endParaRPr>
          </a:p>
          <a:p>
            <a:pPr marL="0" lvl="0" indent="0" algn="l" rtl="0">
              <a:spcBef>
                <a:spcPts val="1600"/>
              </a:spcBef>
              <a:spcAft>
                <a:spcPts val="1600"/>
              </a:spcAft>
              <a:buNone/>
            </a:pPr>
            <a:endParaRPr dirty="0"/>
          </a:p>
        </p:txBody>
      </p:sp>
      <p:pic>
        <p:nvPicPr>
          <p:cNvPr id="88" name="Google Shape;88;p17"/>
          <p:cNvPicPr preferRelativeResize="0"/>
          <p:nvPr/>
        </p:nvPicPr>
        <p:blipFill>
          <a:blip r:embed="rId3">
            <a:alphaModFix/>
          </a:blip>
          <a:stretch>
            <a:fillRect/>
          </a:stretch>
        </p:blipFill>
        <p:spPr>
          <a:xfrm>
            <a:off x="5750800" y="0"/>
            <a:ext cx="3393200" cy="2312824"/>
          </a:xfrm>
          <a:prstGeom prst="rect">
            <a:avLst/>
          </a:prstGeom>
          <a:noFill/>
          <a:ln>
            <a:noFill/>
          </a:ln>
        </p:spPr>
      </p:pic>
      <p:sp>
        <p:nvSpPr>
          <p:cNvPr id="5" name="TextBox 4"/>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Geological</a:t>
            </a:r>
            <a:endParaRPr/>
          </a:p>
        </p:txBody>
      </p:sp>
      <p:sp>
        <p:nvSpPr>
          <p:cNvPr id="94" name="Google Shape;94;p18"/>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geological lens is observing the world and looking for the “physical connections” different topics have.</a:t>
            </a:r>
            <a:endParaRPr/>
          </a:p>
          <a:p>
            <a:pPr marL="0" lvl="0" indent="0" algn="l" rtl="0">
              <a:spcBef>
                <a:spcPts val="1600"/>
              </a:spcBef>
              <a:spcAft>
                <a:spcPts val="0"/>
              </a:spcAft>
              <a:buNone/>
            </a:pPr>
            <a:r>
              <a:rPr lang="en"/>
              <a:t>Examples: </a:t>
            </a:r>
            <a:endParaRPr/>
          </a:p>
          <a:p>
            <a:pPr marL="457200" lvl="0" indent="-342900" algn="l" rtl="0">
              <a:spcBef>
                <a:spcPts val="1600"/>
              </a:spcBef>
              <a:spcAft>
                <a:spcPts val="0"/>
              </a:spcAft>
              <a:buSzPts val="1800"/>
              <a:buFont typeface="Open Sans Light"/>
              <a:buAutoNum type="arabicPeriod"/>
            </a:pPr>
            <a:r>
              <a:rPr lang="en">
                <a:latin typeface="Open Sans Light"/>
                <a:ea typeface="Open Sans Light"/>
                <a:cs typeface="Open Sans Light"/>
                <a:sym typeface="Open Sans Light"/>
              </a:rPr>
              <a:t>Where does our water come from? </a:t>
            </a:r>
            <a:endParaRPr>
              <a:latin typeface="Open Sans Light"/>
              <a:ea typeface="Open Sans Light"/>
              <a:cs typeface="Open Sans Light"/>
              <a:sym typeface="Open Sans Light"/>
            </a:endParaRPr>
          </a:p>
          <a:p>
            <a:pPr marL="457200" lvl="0" indent="-342900" algn="l" rtl="0">
              <a:spcBef>
                <a:spcPts val="0"/>
              </a:spcBef>
              <a:spcAft>
                <a:spcPts val="0"/>
              </a:spcAft>
              <a:buSzPts val="1800"/>
              <a:buFont typeface="Open Sans Light"/>
              <a:buAutoNum type="arabicPeriod"/>
            </a:pPr>
            <a:r>
              <a:rPr lang="en">
                <a:latin typeface="Open Sans Light"/>
                <a:ea typeface="Open Sans Light"/>
                <a:cs typeface="Open Sans Light"/>
                <a:sym typeface="Open Sans Light"/>
              </a:rPr>
              <a:t>What challenges do we have in our community due to water?  </a:t>
            </a:r>
            <a:endParaRPr>
              <a:latin typeface="Open Sans Light"/>
              <a:ea typeface="Open Sans Light"/>
              <a:cs typeface="Open Sans Light"/>
              <a:sym typeface="Open Sans Light"/>
            </a:endParaRPr>
          </a:p>
          <a:p>
            <a:pPr marL="457200" lvl="0" indent="-342900" algn="l" rtl="0">
              <a:spcBef>
                <a:spcPts val="0"/>
              </a:spcBef>
              <a:spcAft>
                <a:spcPts val="0"/>
              </a:spcAft>
              <a:buSzPts val="1800"/>
              <a:buFont typeface="Open Sans Light"/>
              <a:buAutoNum type="arabicPeriod"/>
            </a:pPr>
            <a:r>
              <a:rPr lang="en">
                <a:latin typeface="Open Sans Light"/>
                <a:ea typeface="Open Sans Light"/>
                <a:cs typeface="Open Sans Light"/>
                <a:sym typeface="Open Sans Light"/>
              </a:rPr>
              <a:t>How healthy are aquifers in our community?  </a:t>
            </a:r>
            <a:endParaRPr>
              <a:latin typeface="Open Sans Light"/>
              <a:ea typeface="Open Sans Light"/>
              <a:cs typeface="Open Sans Light"/>
              <a:sym typeface="Open Sans Light"/>
            </a:endParaRPr>
          </a:p>
        </p:txBody>
      </p:sp>
      <p:pic>
        <p:nvPicPr>
          <p:cNvPr id="95" name="Google Shape;95;p18"/>
          <p:cNvPicPr preferRelativeResize="0"/>
          <p:nvPr/>
        </p:nvPicPr>
        <p:blipFill>
          <a:blip r:embed="rId3">
            <a:alphaModFix/>
          </a:blip>
          <a:stretch>
            <a:fillRect/>
          </a:stretch>
        </p:blipFill>
        <p:spPr>
          <a:xfrm>
            <a:off x="6633855" y="3259625"/>
            <a:ext cx="2510150" cy="1883875"/>
          </a:xfrm>
          <a:prstGeom prst="rect">
            <a:avLst/>
          </a:prstGeom>
          <a:noFill/>
          <a:ln>
            <a:noFill/>
          </a:ln>
        </p:spPr>
      </p:pic>
      <p:sp>
        <p:nvSpPr>
          <p:cNvPr id="5" name="TextBox 4"/>
          <p:cNvSpPr txBox="1"/>
          <p:nvPr/>
        </p:nvSpPr>
        <p:spPr>
          <a:xfrm>
            <a:off x="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Historical</a:t>
            </a:r>
            <a:endParaRPr/>
          </a:p>
        </p:txBody>
      </p:sp>
      <p:sp>
        <p:nvSpPr>
          <p:cNvPr id="101" name="Google Shape;101;p19"/>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historical lens is observing the world and looking at past events of a topic.</a:t>
            </a:r>
            <a:endParaRPr/>
          </a:p>
          <a:p>
            <a:pPr marL="0" lvl="0" indent="0" algn="l" rtl="0">
              <a:spcBef>
                <a:spcPts val="1600"/>
              </a:spcBef>
              <a:spcAft>
                <a:spcPts val="0"/>
              </a:spcAft>
              <a:buNone/>
            </a:pPr>
            <a:r>
              <a:rPr lang="en"/>
              <a:t>Examples:</a:t>
            </a:r>
            <a:endParaRPr/>
          </a:p>
          <a:p>
            <a:pPr marL="457200" lvl="0" indent="-342900" algn="l" rtl="0">
              <a:spcBef>
                <a:spcPts val="1600"/>
              </a:spcBef>
              <a:spcAft>
                <a:spcPts val="0"/>
              </a:spcAft>
              <a:buSzPts val="1800"/>
              <a:buAutoNum type="arabicPeriod"/>
            </a:pPr>
            <a:r>
              <a:rPr lang="en"/>
              <a:t>How was getting water 100 years ago different from today?</a:t>
            </a:r>
            <a:endParaRPr/>
          </a:p>
          <a:p>
            <a:pPr marL="457200" lvl="0" indent="-342900" algn="l" rtl="0">
              <a:spcBef>
                <a:spcPts val="0"/>
              </a:spcBef>
              <a:spcAft>
                <a:spcPts val="0"/>
              </a:spcAft>
              <a:buSzPts val="1800"/>
              <a:buAutoNum type="arabicPeriod"/>
            </a:pPr>
            <a:r>
              <a:rPr lang="en"/>
              <a:t>When did drinking water in plastic bottles become popular and why?</a:t>
            </a:r>
            <a:endParaRPr/>
          </a:p>
          <a:p>
            <a:pPr marL="457200" lvl="0" indent="-342900" algn="l" rtl="0">
              <a:spcBef>
                <a:spcPts val="0"/>
              </a:spcBef>
              <a:spcAft>
                <a:spcPts val="0"/>
              </a:spcAft>
              <a:buSzPts val="1800"/>
              <a:buAutoNum type="arabicPeriod"/>
            </a:pPr>
            <a:r>
              <a:rPr lang="en"/>
              <a:t>How has water been valued over time?</a:t>
            </a:r>
            <a:endParaRPr/>
          </a:p>
        </p:txBody>
      </p:sp>
      <p:pic>
        <p:nvPicPr>
          <p:cNvPr id="102" name="Google Shape;102;p19"/>
          <p:cNvPicPr preferRelativeResize="0"/>
          <p:nvPr/>
        </p:nvPicPr>
        <p:blipFill>
          <a:blip r:embed="rId3">
            <a:alphaModFix/>
          </a:blip>
          <a:stretch>
            <a:fillRect/>
          </a:stretch>
        </p:blipFill>
        <p:spPr>
          <a:xfrm>
            <a:off x="1369600" y="3262800"/>
            <a:ext cx="2705576" cy="1815749"/>
          </a:xfrm>
          <a:prstGeom prst="rect">
            <a:avLst/>
          </a:prstGeom>
          <a:noFill/>
          <a:ln>
            <a:noFill/>
          </a:ln>
        </p:spPr>
      </p:pic>
      <p:pic>
        <p:nvPicPr>
          <p:cNvPr id="103" name="Google Shape;103;p19"/>
          <p:cNvPicPr preferRelativeResize="0"/>
          <p:nvPr/>
        </p:nvPicPr>
        <p:blipFill>
          <a:blip r:embed="rId4">
            <a:alphaModFix/>
          </a:blip>
          <a:stretch>
            <a:fillRect/>
          </a:stretch>
        </p:blipFill>
        <p:spPr>
          <a:xfrm>
            <a:off x="4520900" y="3262800"/>
            <a:ext cx="3410067" cy="1815750"/>
          </a:xfrm>
          <a:prstGeom prst="rect">
            <a:avLst/>
          </a:prstGeom>
          <a:noFill/>
          <a:ln>
            <a:noFill/>
          </a:ln>
        </p:spPr>
      </p:pic>
      <p:cxnSp>
        <p:nvCxnSpPr>
          <p:cNvPr id="104" name="Google Shape;104;p19"/>
          <p:cNvCxnSpPr/>
          <p:nvPr/>
        </p:nvCxnSpPr>
        <p:spPr>
          <a:xfrm>
            <a:off x="4124700" y="3941064"/>
            <a:ext cx="374400" cy="9000"/>
          </a:xfrm>
          <a:prstGeom prst="straightConnector1">
            <a:avLst/>
          </a:prstGeom>
          <a:noFill/>
          <a:ln w="19050" cap="flat" cmpd="sng">
            <a:solidFill>
              <a:srgbClr val="000000"/>
            </a:solidFill>
            <a:prstDash val="solid"/>
            <a:round/>
            <a:headEnd type="none" w="med" len="med"/>
            <a:tailEnd type="triangle" w="med" len="med"/>
          </a:ln>
        </p:spPr>
      </p:cxnSp>
      <p:sp>
        <p:nvSpPr>
          <p:cNvPr id="7" name="TextBox 6"/>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Cultural</a:t>
            </a:r>
            <a:endParaRPr/>
          </a:p>
        </p:txBody>
      </p:sp>
      <p:sp>
        <p:nvSpPr>
          <p:cNvPr id="110" name="Google Shape;110;p20"/>
          <p:cNvSpPr txBox="1">
            <a:spLocks noGrp="1"/>
          </p:cNvSpPr>
          <p:nvPr>
            <p:ph type="body" idx="1"/>
          </p:nvPr>
        </p:nvSpPr>
        <p:spPr>
          <a:xfrm>
            <a:off x="311700" y="10271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cultural lens is observing the world and how people interact with each other and the space around them.</a:t>
            </a:r>
            <a:endParaRPr/>
          </a:p>
          <a:p>
            <a:pPr marL="0" lvl="0" indent="0" algn="l" rtl="0">
              <a:spcBef>
                <a:spcPts val="1600"/>
              </a:spcBef>
              <a:spcAft>
                <a:spcPts val="0"/>
              </a:spcAft>
              <a:buNone/>
            </a:pPr>
            <a:r>
              <a:rPr lang="en"/>
              <a:t>Examples:</a:t>
            </a:r>
            <a:endParaRPr/>
          </a:p>
          <a:p>
            <a:pPr marL="457200" lvl="0" indent="-342900" algn="l" rtl="0">
              <a:spcBef>
                <a:spcPts val="1600"/>
              </a:spcBef>
              <a:spcAft>
                <a:spcPts val="0"/>
              </a:spcAft>
              <a:buSzPts val="1800"/>
              <a:buAutoNum type="arabicPeriod"/>
            </a:pPr>
            <a:r>
              <a:rPr lang="en"/>
              <a:t>What are ways we use water?</a:t>
            </a:r>
            <a:endParaRPr/>
          </a:p>
          <a:p>
            <a:pPr marL="457200" lvl="0" indent="-342900" algn="l" rtl="0">
              <a:spcBef>
                <a:spcPts val="0"/>
              </a:spcBef>
              <a:spcAft>
                <a:spcPts val="0"/>
              </a:spcAft>
              <a:buSzPts val="1800"/>
              <a:buAutoNum type="arabicPeriod"/>
            </a:pPr>
            <a:r>
              <a:rPr lang="en"/>
              <a:t>How do we use water to enhance our neighborhoods and public spaces?</a:t>
            </a:r>
            <a:endParaRPr/>
          </a:p>
        </p:txBody>
      </p:sp>
      <p:pic>
        <p:nvPicPr>
          <p:cNvPr id="111" name="Google Shape;111;p20"/>
          <p:cNvPicPr preferRelativeResize="0"/>
          <p:nvPr/>
        </p:nvPicPr>
        <p:blipFill rotWithShape="1">
          <a:blip r:embed="rId3">
            <a:alphaModFix/>
          </a:blip>
          <a:srcRect l="3677" t="19417" r="5529" b="50837"/>
          <a:stretch/>
        </p:blipFill>
        <p:spPr>
          <a:xfrm>
            <a:off x="744475" y="3522100"/>
            <a:ext cx="4061001" cy="998800"/>
          </a:xfrm>
          <a:prstGeom prst="rect">
            <a:avLst/>
          </a:prstGeom>
          <a:noFill/>
          <a:ln>
            <a:noFill/>
          </a:ln>
        </p:spPr>
      </p:pic>
      <p:pic>
        <p:nvPicPr>
          <p:cNvPr id="112" name="Google Shape;112;p20"/>
          <p:cNvPicPr preferRelativeResize="0"/>
          <p:nvPr/>
        </p:nvPicPr>
        <p:blipFill rotWithShape="1">
          <a:blip r:embed="rId3">
            <a:alphaModFix/>
          </a:blip>
          <a:srcRect l="5674" t="62397" r="6071" b="6898"/>
          <a:stretch/>
        </p:blipFill>
        <p:spPr>
          <a:xfrm>
            <a:off x="4805475" y="3522100"/>
            <a:ext cx="3823657" cy="998800"/>
          </a:xfrm>
          <a:prstGeom prst="rect">
            <a:avLst/>
          </a:prstGeom>
          <a:noFill/>
          <a:ln>
            <a:noFill/>
          </a:ln>
        </p:spPr>
      </p:pic>
      <p:sp>
        <p:nvSpPr>
          <p:cNvPr id="6" name="TextBox 5"/>
          <p:cNvSpPr txBox="1"/>
          <p:nvPr/>
        </p:nvSpPr>
        <p:spPr>
          <a:xfrm>
            <a:off x="7393200" y="4889584"/>
            <a:ext cx="1750800" cy="253916"/>
          </a:xfrm>
          <a:prstGeom prst="rect">
            <a:avLst/>
          </a:prstGeom>
          <a:noFill/>
        </p:spPr>
        <p:txBody>
          <a:bodyPr wrap="none" rtlCol="0">
            <a:spAutoFit/>
          </a:bodyPr>
          <a:lstStyle/>
          <a:p>
            <a:pPr>
              <a:defRPr/>
            </a:pPr>
            <a:r>
              <a:rPr lang="en-US" sz="1050" dirty="0" smtClean="0">
                <a:solidFill>
                  <a:prstClr val="black">
                    <a:tint val="75000"/>
                  </a:prstClr>
                </a:solidFill>
                <a:latin typeface="Economica" panose="020B0604020202020204" charset="0"/>
              </a:rPr>
              <a:t>SLCSD-NGS Grant </a:t>
            </a:r>
            <a:r>
              <a:rPr lang="en-US" sz="1050" dirty="0">
                <a:solidFill>
                  <a:prstClr val="black">
                    <a:tint val="75000"/>
                  </a:prstClr>
                </a:solidFill>
                <a:latin typeface="Economica" panose="020B0604020202020204" charset="0"/>
              </a:rPr>
              <a:t>Project </a:t>
            </a:r>
            <a:r>
              <a:rPr lang="en-US" sz="1050" dirty="0" smtClean="0">
                <a:solidFill>
                  <a:prstClr val="black">
                    <a:tint val="75000"/>
                  </a:prstClr>
                </a:solidFill>
                <a:latin typeface="Economica" panose="020B0604020202020204" charset="0"/>
              </a:rPr>
              <a:t>2018-2019</a:t>
            </a:r>
            <a:endParaRPr lang="en-US" sz="1050" dirty="0">
              <a:solidFill>
                <a:prstClr val="black">
                  <a:tint val="75000"/>
                </a:prstClr>
              </a:solidFill>
              <a:latin typeface="Economica" panose="020B06040202020202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241800" y="393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Economic</a:t>
            </a:r>
            <a:endParaRPr/>
          </a:p>
        </p:txBody>
      </p:sp>
      <p:sp>
        <p:nvSpPr>
          <p:cNvPr id="118" name="Google Shape;118;p21"/>
          <p:cNvSpPr txBox="1">
            <a:spLocks noGrp="1"/>
          </p:cNvSpPr>
          <p:nvPr>
            <p:ph type="body" idx="1"/>
          </p:nvPr>
        </p:nvSpPr>
        <p:spPr>
          <a:xfrm>
            <a:off x="311700" y="1225225"/>
            <a:ext cx="8520600" cy="134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Economics is the study of how humans within a society make decisions and use resources. Economics looks at the production, distribution and consumption of goods and services. </a:t>
            </a:r>
            <a:endParaRPr/>
          </a:p>
          <a:p>
            <a:pPr marL="457200" lvl="0" indent="0" algn="l" rtl="0">
              <a:spcBef>
                <a:spcPts val="1600"/>
              </a:spcBef>
              <a:spcAft>
                <a:spcPts val="0"/>
              </a:spcAft>
              <a:buNone/>
            </a:pPr>
            <a:endParaRPr>
              <a:latin typeface="Open Sans Light"/>
              <a:ea typeface="Open Sans Light"/>
              <a:cs typeface="Open Sans Light"/>
              <a:sym typeface="Open Sans Light"/>
            </a:endParaRPr>
          </a:p>
          <a:p>
            <a:pPr marL="0" lvl="0" indent="0" algn="l" rtl="0">
              <a:spcBef>
                <a:spcPts val="1600"/>
              </a:spcBef>
              <a:spcAft>
                <a:spcPts val="1600"/>
              </a:spcAft>
              <a:buNone/>
            </a:pPr>
            <a:endParaRPr/>
          </a:p>
        </p:txBody>
      </p:sp>
      <p:pic>
        <p:nvPicPr>
          <p:cNvPr id="119" name="Google Shape;119;p21"/>
          <p:cNvPicPr preferRelativeResize="0"/>
          <p:nvPr/>
        </p:nvPicPr>
        <p:blipFill>
          <a:blip r:embed="rId3">
            <a:alphaModFix/>
          </a:blip>
          <a:stretch>
            <a:fillRect/>
          </a:stretch>
        </p:blipFill>
        <p:spPr>
          <a:xfrm>
            <a:off x="7100275" y="0"/>
            <a:ext cx="2043725" cy="1064575"/>
          </a:xfrm>
          <a:prstGeom prst="rect">
            <a:avLst/>
          </a:prstGeom>
          <a:noFill/>
          <a:ln>
            <a:noFill/>
          </a:ln>
        </p:spPr>
      </p:pic>
      <p:pic>
        <p:nvPicPr>
          <p:cNvPr id="120" name="Google Shape;120;p21"/>
          <p:cNvPicPr preferRelativeResize="0"/>
          <p:nvPr/>
        </p:nvPicPr>
        <p:blipFill>
          <a:blip r:embed="rId4">
            <a:alphaModFix/>
          </a:blip>
          <a:stretch>
            <a:fillRect/>
          </a:stretch>
        </p:blipFill>
        <p:spPr>
          <a:xfrm>
            <a:off x="6848463" y="3040938"/>
            <a:ext cx="2295525" cy="1990725"/>
          </a:xfrm>
          <a:prstGeom prst="rect">
            <a:avLst/>
          </a:prstGeom>
          <a:noFill/>
          <a:ln>
            <a:noFill/>
          </a:ln>
        </p:spPr>
      </p:pic>
      <p:sp>
        <p:nvSpPr>
          <p:cNvPr id="121" name="Google Shape;121;p21"/>
          <p:cNvSpPr txBox="1"/>
          <p:nvPr/>
        </p:nvSpPr>
        <p:spPr>
          <a:xfrm>
            <a:off x="311700" y="2292225"/>
            <a:ext cx="6605400" cy="285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Open Sans"/>
                <a:ea typeface="Open Sans"/>
                <a:cs typeface="Open Sans"/>
                <a:sym typeface="Open Sans"/>
              </a:rPr>
              <a:t>Example: </a:t>
            </a:r>
            <a:endParaRPr sz="1800">
              <a:solidFill>
                <a:schemeClr val="dk1"/>
              </a:solidFill>
              <a:latin typeface="Open Sans"/>
              <a:ea typeface="Open Sans"/>
              <a:cs typeface="Open Sans"/>
              <a:sym typeface="Open Sans"/>
            </a:endParaRPr>
          </a:p>
          <a:p>
            <a:pPr marL="457200" lvl="0" indent="-342900" algn="l" rtl="0">
              <a:lnSpc>
                <a:spcPct val="115000"/>
              </a:lnSpc>
              <a:spcBef>
                <a:spcPts val="1600"/>
              </a:spcBef>
              <a:spcAft>
                <a:spcPts val="0"/>
              </a:spcAft>
              <a:buClr>
                <a:schemeClr val="dk1"/>
              </a:buClr>
              <a:buSzPts val="1800"/>
              <a:buFont typeface="Open Sans Light"/>
              <a:buAutoNum type="arabicPeriod"/>
            </a:pPr>
            <a:r>
              <a:rPr lang="en" sz="1800">
                <a:solidFill>
                  <a:schemeClr val="dk1"/>
                </a:solidFill>
                <a:latin typeface="Open Sans Light"/>
                <a:ea typeface="Open Sans Light"/>
                <a:cs typeface="Open Sans Light"/>
                <a:sym typeface="Open Sans Light"/>
              </a:rPr>
              <a:t>How much money does is cost to produce plastic water bottles?</a:t>
            </a:r>
            <a:endParaRPr sz="1800">
              <a:solidFill>
                <a:schemeClr val="dk1"/>
              </a:solidFill>
              <a:latin typeface="Open Sans Light"/>
              <a:ea typeface="Open Sans Light"/>
              <a:cs typeface="Open Sans Light"/>
              <a:sym typeface="Open Sans Light"/>
            </a:endParaRPr>
          </a:p>
          <a:p>
            <a:pPr marL="457200" lvl="0" indent="-342900" algn="l" rtl="0">
              <a:lnSpc>
                <a:spcPct val="115000"/>
              </a:lnSpc>
              <a:spcBef>
                <a:spcPts val="0"/>
              </a:spcBef>
              <a:spcAft>
                <a:spcPts val="0"/>
              </a:spcAft>
              <a:buClr>
                <a:schemeClr val="dk1"/>
              </a:buClr>
              <a:buSzPts val="1800"/>
              <a:buFont typeface="Open Sans Light"/>
              <a:buAutoNum type="arabicPeriod"/>
            </a:pPr>
            <a:r>
              <a:rPr lang="en" sz="1800">
                <a:solidFill>
                  <a:schemeClr val="dk1"/>
                </a:solidFill>
                <a:latin typeface="Open Sans Light"/>
                <a:ea typeface="Open Sans Light"/>
                <a:cs typeface="Open Sans Light"/>
                <a:sym typeface="Open Sans Light"/>
              </a:rPr>
              <a:t>Why do people buy/use things that they know are bad for the environment?</a:t>
            </a:r>
            <a:endParaRPr sz="1800">
              <a:solidFill>
                <a:schemeClr val="dk1"/>
              </a:solidFill>
              <a:latin typeface="Open Sans Light"/>
              <a:ea typeface="Open Sans Light"/>
              <a:cs typeface="Open Sans Light"/>
              <a:sym typeface="Open Sans Light"/>
            </a:endParaRPr>
          </a:p>
          <a:p>
            <a:pPr marL="457200" lvl="0" indent="-342900" algn="l" rtl="0">
              <a:lnSpc>
                <a:spcPct val="115000"/>
              </a:lnSpc>
              <a:spcBef>
                <a:spcPts val="0"/>
              </a:spcBef>
              <a:spcAft>
                <a:spcPts val="0"/>
              </a:spcAft>
              <a:buClr>
                <a:schemeClr val="dk1"/>
              </a:buClr>
              <a:buSzPts val="1800"/>
              <a:buFont typeface="Open Sans Light"/>
              <a:buAutoNum type="arabicPeriod"/>
            </a:pPr>
            <a:r>
              <a:rPr lang="en" sz="1800">
                <a:solidFill>
                  <a:schemeClr val="dk1"/>
                </a:solidFill>
                <a:latin typeface="Open Sans Light"/>
                <a:ea typeface="Open Sans Light"/>
                <a:cs typeface="Open Sans Light"/>
                <a:sym typeface="Open Sans Light"/>
              </a:rPr>
              <a:t>How much would it cost to clean up the great Pacific garbage patch?</a:t>
            </a:r>
            <a:endParaRPr sz="1800">
              <a:solidFill>
                <a:schemeClr val="dk1"/>
              </a:solidFill>
              <a:latin typeface="Open Sans Light"/>
              <a:ea typeface="Open Sans Light"/>
              <a:cs typeface="Open Sans Light"/>
              <a:sym typeface="Open Sans Light"/>
            </a:endParaRPr>
          </a:p>
        </p:txBody>
      </p:sp>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1678</Words>
  <Application>Microsoft Office PowerPoint</Application>
  <PresentationFormat>On-screen Show (16:9)</PresentationFormat>
  <Paragraphs>179</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Open Sans Light</vt:lpstr>
      <vt:lpstr>Economica</vt:lpstr>
      <vt:lpstr>Open Sans</vt:lpstr>
      <vt:lpstr>Arial</vt:lpstr>
      <vt:lpstr>Luxe</vt:lpstr>
      <vt:lpstr>Backman Elementary School</vt:lpstr>
      <vt:lpstr>National Geographic Geo-Inquiry </vt:lpstr>
      <vt:lpstr>PowerPoint Presentation</vt:lpstr>
      <vt:lpstr>https://www.nationalgeographic.com/environment/2019/02/coal-other-dark-side-toxic-ash/</vt:lpstr>
      <vt:lpstr>Spatial</vt:lpstr>
      <vt:lpstr>Geological</vt:lpstr>
      <vt:lpstr>Historical</vt:lpstr>
      <vt:lpstr>Cultural</vt:lpstr>
      <vt:lpstr>Economic</vt:lpstr>
      <vt:lpstr>Political</vt:lpstr>
      <vt:lpstr>Ecological</vt:lpstr>
      <vt:lpstr>Questions Flowchart</vt:lpstr>
      <vt:lpstr>Silver Lake Questions</vt:lpstr>
      <vt:lpstr>Are they Geo-Inquiry?  Let’s Test Them! </vt:lpstr>
      <vt:lpstr>The Great Salt Lake</vt:lpstr>
      <vt:lpstr>The Great Salt Lake</vt:lpstr>
      <vt:lpstr>Birds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Break-Out Group Expectations</vt:lpstr>
      <vt:lpstr>3.18.19-3.22.19</vt:lpstr>
      <vt:lpstr>Internet Research Tips and Tricks</vt:lpstr>
      <vt:lpstr>Specific Internet Search</vt:lpstr>
      <vt:lpstr>Using + or -</vt:lpstr>
      <vt:lpstr>Ctrl + F</vt:lpstr>
      <vt:lpstr>Debrief </vt:lpstr>
      <vt:lpstr>Visualize: Organizing and Analyzing Geographic Information</vt:lpstr>
      <vt:lpstr>Visualize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Backman Elementary School</dc:title>
  <dc:creator>Dessie Olson</dc:creator>
  <cp:lastModifiedBy>Dessie Olson</cp:lastModifiedBy>
  <cp:revision>4</cp:revision>
  <dcterms:modified xsi:type="dcterms:W3CDTF">2019-06-26T02:19:00Z</dcterms:modified>
</cp:coreProperties>
</file>