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10" r:id="rId2"/>
    <p:sldId id="309" r:id="rId3"/>
    <p:sldId id="307" r:id="rId4"/>
    <p:sldId id="308" r:id="rId5"/>
    <p:sldId id="259" r:id="rId6"/>
    <p:sldId id="284" r:id="rId7"/>
    <p:sldId id="285" r:id="rId8"/>
    <p:sldId id="287" r:id="rId9"/>
    <p:sldId id="288" r:id="rId10"/>
    <p:sldId id="289" r:id="rId11"/>
    <p:sldId id="290" r:id="rId12"/>
    <p:sldId id="305" r:id="rId13"/>
    <p:sldId id="306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12" r:id="rId23"/>
    <p:sldId id="313" r:id="rId24"/>
    <p:sldId id="314" r:id="rId25"/>
    <p:sldId id="31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096" autoAdjust="0"/>
  </p:normalViewPr>
  <p:slideViewPr>
    <p:cSldViewPr snapToGrid="0">
      <p:cViewPr varScale="1">
        <p:scale>
          <a:sx n="58" d="100"/>
          <a:sy n="58" d="100"/>
        </p:scale>
        <p:origin x="9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 Arthur" userId="73e9b4eb20f29a89" providerId="Windows Live" clId="Web-{F83C94D3-123C-41CA-ADB2-E406CE78C473}"/>
    <pc:docChg chg="delSld">
      <pc:chgData name="S. Arthur" userId="73e9b4eb20f29a89" providerId="Windows Live" clId="Web-{F83C94D3-123C-41CA-ADB2-E406CE78C473}" dt="2019-05-21T16:18:33.870" v="0"/>
      <pc:docMkLst>
        <pc:docMk/>
      </pc:docMkLst>
      <pc:sldChg chg="del">
        <pc:chgData name="S. Arthur" userId="73e9b4eb20f29a89" providerId="Windows Live" clId="Web-{F83C94D3-123C-41CA-ADB2-E406CE78C473}" dt="2019-05-21T16:18:33.870" v="0"/>
        <pc:sldMkLst>
          <pc:docMk/>
          <pc:sldMk cId="4071113199" sldId="26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724FB-5AAD-46AD-87D7-EB8FCAAD271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6D768-A8CB-478F-A61D-2086C179B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DAN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64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DAN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4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DAN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FBC81-90D4-F842-83D2-3DFDB28F2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4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4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8CC3-329F-4DE0-8CFE-472B7055C419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0FCA-3189-4479-B515-B5DBF80B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0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question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o Inquiry pro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84" y="318052"/>
            <a:ext cx="4664765" cy="62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1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766011" y="0"/>
            <a:ext cx="10515600" cy="1325563"/>
          </a:xfrm>
        </p:spPr>
        <p:txBody>
          <a:bodyPr/>
          <a:lstStyle/>
          <a:p>
            <a:r>
              <a:rPr lang="en-US" sz="3200" dirty="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2213896" y="1071584"/>
          <a:ext cx="8133262" cy="523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3789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896" y="1071584"/>
                        <a:ext cx="8133262" cy="5233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766011" y="6042799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Sources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http://nces.ed.gov/nationsreportcard/pdf/main2009/2011455.pdf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http://nces.ed.gov/nationsreportcard/pubs/main2007/2008468.asp#section1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Data on question-asking based on parent and teacher feedback   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  <a:p>
            <a:pPr defTabSz="457200">
              <a:defRPr/>
            </a:pPr>
            <a:endParaRPr lang="en-US" sz="1200" dirty="0">
              <a:solidFill>
                <a:srgbClr val="1A1A1A"/>
              </a:solidFill>
              <a:latin typeface="Lucida Grande" charset="0"/>
              <a:sym typeface="Lucida Grande" charset="0"/>
            </a:endParaRP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1A1A1A"/>
                </a:solidFill>
                <a:latin typeface="Lucida Grande" charset="0"/>
                <a:sym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78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1391" y="609601"/>
            <a:ext cx="950180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i="1" dirty="0">
                <a:latin typeface="Futura Condensed"/>
                <a:ea typeface="Segoe UI" pitchFamily="34" charset="0"/>
                <a:cs typeface="Futura Condensed"/>
              </a:rPr>
              <a:t>In your notebook, write down these </a:t>
            </a:r>
          </a:p>
          <a:p>
            <a:pPr algn="ctr"/>
            <a:r>
              <a:rPr lang="en-US" sz="4000" b="1" dirty="0">
                <a:latin typeface="Futura Condensed"/>
                <a:ea typeface="Segoe UI" pitchFamily="34" charset="0"/>
                <a:cs typeface="Futura Condensed"/>
              </a:rPr>
              <a:t>Rules for Producing Questions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1391" y="2737678"/>
            <a:ext cx="102439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000090"/>
              </a:solidFill>
              <a:latin typeface="Futura Condensed"/>
              <a:ea typeface="Segoe UI" pitchFamily="34" charset="0"/>
              <a:cs typeface="Futura Condensed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Futura Condensed"/>
                <a:cs typeface="Arial"/>
              </a:rPr>
              <a:t>ASK</a:t>
            </a:r>
            <a:r>
              <a:rPr lang="en-US" sz="2800" dirty="0">
                <a:latin typeface="Arial"/>
                <a:cs typeface="Arial"/>
              </a:rPr>
              <a:t> as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many</a:t>
            </a:r>
            <a:r>
              <a:rPr lang="en-US" sz="2800" dirty="0">
                <a:latin typeface="Arial"/>
                <a:cs typeface="Arial"/>
              </a:rPr>
              <a:t> questions as you can.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Do not stop </a:t>
            </a:r>
            <a:r>
              <a:rPr lang="en-US" sz="2800" dirty="0">
                <a:latin typeface="Arial"/>
                <a:cs typeface="Arial"/>
              </a:rPr>
              <a:t>to discuss, judge or answer the questions.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Write down </a:t>
            </a:r>
            <a:r>
              <a:rPr lang="en-US" sz="2800" dirty="0">
                <a:latin typeface="Arial"/>
                <a:cs typeface="Arial"/>
              </a:rPr>
              <a:t>every question exactly as it is stated.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Change</a:t>
            </a:r>
            <a:r>
              <a:rPr lang="en-US" sz="2800" dirty="0">
                <a:latin typeface="Arial"/>
                <a:cs typeface="Arial"/>
              </a:rPr>
              <a:t> any statement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into a question</a:t>
            </a:r>
            <a:r>
              <a:rPr lang="en-US" sz="2800" dirty="0">
                <a:latin typeface="Arial"/>
                <a:cs typeface="Arial"/>
              </a:rPr>
              <a:t>.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0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What might be difficult about following these rules?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scargar Windows XP (SP4) [Edicion Enero 2012] [Español] grati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04" y="2103782"/>
            <a:ext cx="4518991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Futura Condensed"/>
                <a:ea typeface="Segoe UI" pitchFamily="34" charset="0"/>
                <a:cs typeface="Futura Condensed"/>
              </a:rPr>
              <a:t>Let’s try asking questions…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sz="4800" dirty="0"/>
              <a:t>On the next slide, you will find a prompt. </a:t>
            </a:r>
          </a:p>
          <a:p>
            <a:r>
              <a:rPr lang="en-US" sz="4800" dirty="0"/>
              <a:t>Following the rules for producing questions, ask questions about the prompt</a:t>
            </a:r>
          </a:p>
        </p:txBody>
      </p:sp>
    </p:spTree>
    <p:extLst>
      <p:ext uri="{BB962C8B-B14F-4D97-AF65-F5344CB8AC3E}">
        <p14:creationId xmlns:p14="http://schemas.microsoft.com/office/powerpoint/2010/main" val="197249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3913" y="4939348"/>
            <a:ext cx="10601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i="1" dirty="0">
                <a:latin typeface="Arial"/>
                <a:cs typeface="Arial"/>
              </a:rPr>
              <a:t>Follow the Rules for Producing Questions.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i="1" dirty="0">
                <a:latin typeface="Arial"/>
                <a:cs typeface="Arial"/>
              </a:rPr>
              <a:t>Number your questions.  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774" y="556591"/>
            <a:ext cx="7931426" cy="28007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Prompt:</a:t>
            </a:r>
          </a:p>
          <a:p>
            <a:pPr algn="ctr"/>
            <a:br>
              <a:rPr lang="en-US" sz="22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4800" b="1" dirty="0">
                <a:solidFill>
                  <a:srgbClr val="C00000"/>
                </a:solidFill>
                <a:latin typeface="Arial"/>
                <a:cs typeface="Arial"/>
              </a:rPr>
              <a:t>My classmates are not asking questions.</a:t>
            </a:r>
          </a:p>
          <a:p>
            <a:pPr algn="ctr"/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31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609601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Futura Condensed"/>
                <a:ea typeface="Segoe UI" pitchFamily="34" charset="0"/>
                <a:cs typeface="Futura Condensed"/>
              </a:rPr>
              <a:t>Improve Your Questions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3097" y="1502688"/>
            <a:ext cx="109462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i="1" dirty="0">
              <a:latin typeface="Arial"/>
              <a:cs typeface="Arial"/>
            </a:endParaRPr>
          </a:p>
          <a:p>
            <a:pPr algn="ctr"/>
            <a:r>
              <a:rPr lang="en-US" sz="3600" i="1" dirty="0">
                <a:latin typeface="Arial"/>
                <a:cs typeface="Arial"/>
              </a:rPr>
              <a:t>You might have these two kinds of questions in your list:</a:t>
            </a:r>
            <a:endParaRPr lang="en-US" sz="3600" b="1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 Closed-ended questions</a:t>
            </a:r>
            <a:r>
              <a:rPr lang="en-US" sz="3600" dirty="0">
                <a:latin typeface="Arial"/>
                <a:cs typeface="Arial"/>
              </a:rPr>
              <a:t> – they can be answered with “yes” or “no” or with one word.</a:t>
            </a:r>
          </a:p>
          <a:p>
            <a:pPr>
              <a:buFont typeface="Arial"/>
              <a:buChar char="•"/>
            </a:pPr>
            <a:endParaRPr lang="en-US" sz="3600" b="1" dirty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600" b="1" dirty="0">
                <a:latin typeface="Arial"/>
                <a:cs typeface="Arial"/>
              </a:rPr>
              <a:t> Open-ended questions</a:t>
            </a:r>
            <a:r>
              <a:rPr lang="en-US" sz="3600" dirty="0">
                <a:latin typeface="Arial"/>
                <a:cs typeface="Arial"/>
              </a:rPr>
              <a:t> – they require an explanation and cannot be answered with yes” or “no” or with one word.</a:t>
            </a:r>
            <a:endParaRPr lang="en-US" sz="3600" b="1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13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609601"/>
            <a:ext cx="8305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Futura Condensed"/>
                <a:ea typeface="Segoe UI" pitchFamily="34" charset="0"/>
                <a:cs typeface="Futura Condensed"/>
              </a:rPr>
              <a:t>Improve Your Questions 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5618" y="2435088"/>
            <a:ext cx="104029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4000" i="1" dirty="0">
                <a:latin typeface="Arial"/>
                <a:cs typeface="Arial"/>
              </a:rPr>
              <a:t>Identify closed- and open-ended questions. </a:t>
            </a:r>
          </a:p>
          <a:p>
            <a:pPr marL="457200" indent="-457200">
              <a:buAutoNum type="arabicPeriod"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4000" dirty="0">
                <a:latin typeface="Arial"/>
                <a:cs typeface="Arial"/>
              </a:rPr>
              <a:t>Mark the closed-ended questions with a </a:t>
            </a:r>
            <a:r>
              <a:rPr lang="en-US" sz="4000" b="1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lang="en-US" sz="4000" dirty="0">
                <a:latin typeface="Arial"/>
                <a:cs typeface="Arial"/>
              </a:rPr>
              <a:t> and the open-ended questions with an </a:t>
            </a:r>
            <a:r>
              <a:rPr lang="en-US" sz="4000" b="1" dirty="0">
                <a:solidFill>
                  <a:srgbClr val="000090"/>
                </a:solidFill>
                <a:latin typeface="Arial"/>
                <a:cs typeface="Arial"/>
              </a:rPr>
              <a:t>O.</a:t>
            </a: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45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609601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Futura Condensed"/>
                <a:ea typeface="Segoe UI" pitchFamily="34" charset="0"/>
                <a:cs typeface="Futura Condensed"/>
              </a:rPr>
              <a:t>Improve Your Questions 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9356" y="2035811"/>
            <a:ext cx="110655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2. Name advantages of asking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closed-ended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questions.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3. Name disadvantages of asking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closed-ended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questions</a:t>
            </a:r>
            <a:r>
              <a:rPr lang="en-US" sz="28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4. Name advantages of asking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open-ended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questions.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5. Name disadvantages of asking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open-ended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questions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2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609601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Futura Condensed"/>
                <a:ea typeface="Segoe UI" pitchFamily="34" charset="0"/>
                <a:cs typeface="Futura Condensed"/>
              </a:rPr>
              <a:t>Improve Your Questions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3913" y="1752600"/>
            <a:ext cx="88358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dirty="0">
                <a:latin typeface="Arial"/>
                <a:cs typeface="Arial"/>
              </a:rPr>
              <a:t>6. Review your list of questions and change one closed-ended question into an open-ended. </a:t>
            </a:r>
          </a:p>
          <a:p>
            <a:pPr marL="457200" indent="-457200">
              <a:buAutoNum type="arabicPeriod" startAt="3"/>
            </a:pPr>
            <a:endParaRPr lang="en-US" sz="4000" dirty="0">
              <a:latin typeface="Arial"/>
              <a:cs typeface="Arial"/>
            </a:endParaRPr>
          </a:p>
          <a:p>
            <a:pPr marL="457200" indent="-457200"/>
            <a:r>
              <a:rPr lang="en-US" sz="4000" dirty="0">
                <a:latin typeface="Arial"/>
                <a:cs typeface="Arial"/>
              </a:rPr>
              <a:t>      Then, change one open-ended question into a closed-ended one. 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4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609601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Futura Condensed"/>
                <a:ea typeface="Segoe UI" pitchFamily="34" charset="0"/>
                <a:cs typeface="Futura Condensed"/>
              </a:rPr>
              <a:t>Prioritize Your Questions 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7409" y="1749287"/>
            <a:ext cx="98993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Choose three questions that you consider most important.   </a:t>
            </a:r>
          </a:p>
          <a:p>
            <a:pPr marL="342900" indent="-34290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Keep in mind the Question Focus.</a:t>
            </a:r>
          </a:p>
          <a:p>
            <a:pPr marL="342900" indent="-34290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Mark each priority question with an “</a:t>
            </a:r>
            <a:r>
              <a:rPr lang="en-US" sz="3600" b="1" dirty="0">
                <a:latin typeface="Arial"/>
                <a:cs typeface="Arial"/>
              </a:rPr>
              <a:t>X</a:t>
            </a:r>
            <a:r>
              <a:rPr lang="en-US" sz="3600" dirty="0">
                <a:latin typeface="Arial"/>
                <a:cs typeface="Arial"/>
              </a:rPr>
              <a:t>”</a:t>
            </a:r>
          </a:p>
          <a:p>
            <a:r>
              <a:rPr lang="en-US" sz="3600" dirty="0"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  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57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We are entering </a:t>
            </a:r>
            <a:r>
              <a:rPr lang="en-US" sz="6600" b="1" dirty="0"/>
              <a:t>Phase 1: Ask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Goal: This activity will help us learn how to ask questions. </a:t>
            </a:r>
          </a:p>
        </p:txBody>
      </p:sp>
    </p:spTree>
    <p:extLst>
      <p:ext uri="{BB962C8B-B14F-4D97-AF65-F5344CB8AC3E}">
        <p14:creationId xmlns:p14="http://schemas.microsoft.com/office/powerpoint/2010/main" val="283247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609601"/>
            <a:ext cx="8305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Futura Condensed"/>
                <a:ea typeface="Segoe UI" pitchFamily="34" charset="0"/>
                <a:cs typeface="Futura Condensed"/>
              </a:rPr>
              <a:t>Share Your Questions with the class 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1148" y="1752601"/>
            <a:ext cx="99523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>
                <a:latin typeface="Arial"/>
                <a:cs typeface="Arial"/>
              </a:rPr>
              <a:t>Please share:</a:t>
            </a:r>
          </a:p>
          <a:p>
            <a:pPr marL="457200" indent="-457200"/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questions you changed from closed to open-ended and from open-ended to closed. Read each question as originally written and how it was changed</a:t>
            </a:r>
          </a:p>
          <a:p>
            <a:pPr marL="457200" indent="-457200"/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Your three priority questions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Your rationale for selecting those three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numbers of your priority questions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61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57400" y="609601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Futura Condensed"/>
                <a:ea typeface="Segoe UI" pitchFamily="34" charset="0"/>
                <a:cs typeface="Futura Condensed"/>
              </a:rPr>
              <a:t>Reflection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050465"/>
            <a:ext cx="6858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What did you learn?</a:t>
            </a:r>
          </a:p>
          <a:p>
            <a:r>
              <a:rPr lang="en-US" sz="4800" dirty="0">
                <a:latin typeface="Arial"/>
                <a:cs typeface="Arial"/>
              </a:rPr>
              <a:t> </a:t>
            </a:r>
          </a:p>
          <a:p>
            <a:r>
              <a:rPr lang="en-US" sz="4800" dirty="0">
                <a:latin typeface="Arial"/>
                <a:cs typeface="Arial"/>
              </a:rPr>
              <a:t> </a:t>
            </a:r>
          </a:p>
          <a:p>
            <a:pPr marL="457200" indent="-457200"/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1" y="6416676"/>
            <a:ext cx="5421083" cy="365125"/>
          </a:xfrm>
        </p:spPr>
        <p:txBody>
          <a:bodyPr/>
          <a:lstStyle/>
          <a:p>
            <a:pPr algn="l"/>
            <a:r>
              <a:rPr lang="en-US">
                <a:latin typeface="Arial"/>
                <a:cs typeface="Arial"/>
              </a:rPr>
              <a:t>www.rightquestion.org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43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9153"/>
          </a:xfrm>
        </p:spPr>
        <p:txBody>
          <a:bodyPr>
            <a:normAutofit/>
          </a:bodyPr>
          <a:lstStyle/>
          <a:p>
            <a:r>
              <a:rPr lang="en-US" dirty="0"/>
              <a:t>Let’s practice asking questions about Geography.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Follow the </a:t>
            </a:r>
            <a:r>
              <a:rPr lang="en-US" i="1" dirty="0"/>
              <a:t>Rules for Producing Questions </a:t>
            </a:r>
            <a:r>
              <a:rPr lang="en-US" dirty="0"/>
              <a:t>&amp; ask questions about the photo on the next slide.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15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ttachments.office.net/owa/Suzanne.Arthur@slcschools.org/service.svc/s/GetFileAttachment?id=AAMkAGU4ZjgzMjJiLTk0ZTItNDgxMy1iMWE1LWY4NzAzZjRiNTQ1ZgBGAAAAAABiODG4NN2LRqWvS7q3C5SmBwDsigCdHADSRa6z6p4EKBeQAAAAAAJcAAD0QoiHRX7YRaMk6gcHjmw3AAJjdZ8hAAABEgAQAFIeqX1IQFFPgpd14Sf%2BajM%3D&amp;X-OWA-CANARY=jN3bYlA3aUiX1icijyvN9uDNoQ3QitYYlgY8K6CB0n8FqTvHtHJRgTddS9UPcMHuzviaHTvkEGs.&amp;token=eyJhbGciOiJSUzI1NiIsImtpZCI6IjA2MDBGOUY2NzQ2MjA3MzdFNzM0MDRFMjg3QzQ1QTgxOENCN0NFQjgiLCJ4NXQiOiJCZ0Q1OW5SaUJ6Zm5OQVRpaDhSYWdZeTN6cmciLCJ0eXAiOiJKV1QifQ.eyJ2ZXIiOiJFeGNoYW5nZS5DYWxsYmFjay5WMSIsImFwcGN0eHNlbmRlciI6Ik93YURvd25sb2FkQDViNzg1OTg4LWQxNTktNDI1Ni05OWM2LTY0NzRhMDY5NmYxMyIsImFwcGN0eCI6IntcIm1zZXhjaHByb3RcIjpcIm93YVwiLFwicHJpbWFyeXNpZFwiOlwiUy0xLTUtMjEtNTUyMzc0Mzg5LTEyNTc3OTY1MzItMjQ0NDk1NTkzNi0xNjg5ODI0OFwiLFwicHVpZFwiOlwiMTE1Mzc2NTkzMjA5NDc4MjE0MFwiLFwib2lkXCI6XCJiZWNjOGE3My0wZjA4LTQ2ZGQtODE5Ni00NjE1NjQ2M2U0NDFcIixcInNjb3BlXCI6XCJPd2FEb3dubG9hZFwifSIsIm5iZiI6MTU0OTMwNTUyOSwiZXhwIjoxNTQ5MzA2MTI5LCJpc3MiOiIwMDAwMDAwMi0wMDAwLTBmZjEtY2UwMC0wMDAwMDAwMDAwMDBANWI3ODU5ODgtZDE1OS00MjU2LTk5YzYtNjQ3NGEwNjk2ZjEzIiwiYXVkIjoiMDAwMDAwMDItMDAwMC0wZmYxLWNlMDAtMDAwMDAwMDAwMDAwL2F0dGFjaG1lbnRzLm9mZmljZS5uZXRANWI3ODU5ODgtZDE1OS00MjU2LTk5YzYtNjQ3NGEwNjk2ZjEzIn0.F8Fxrwoy06PuYNg9f8BJlR83zOQdjrx_v--YSuRrKyQkW6OK0YwV4BrfDlpmkcqGT4Gl4nSEmKrqOpNz_zVD21RFTsV8Hyeb5pBCKDVgMRHQo572-KQh4zejMk4siVAPFTGjmaN5_p3-BNSPHs2UiceL9Xm0QhbFH0EuZe7lmG_1WwutmksgxzP_60d3ltSwIziVkDXq-slESo9oWu6on1Wz9fJy5dzevS995IroNbOR3AH0gPQOrGtPfYO3-b-Km4jG-cU7vFWEvbG7QGditX9j1UaFvKULaZ3592Ko-uUGdTpEl5svd6Kj1M8SsMrxeI6XMxpkMpMFBXJFjgp5iw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1" y="270255"/>
            <a:ext cx="8032703" cy="602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83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36" y="294473"/>
            <a:ext cx="5910468" cy="62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81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o Inquiry pro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84" y="318052"/>
            <a:ext cx="4664765" cy="625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5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View this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https://www.youtube.com/watch?v=kxU9ftFZJzQ</a:t>
            </a:r>
          </a:p>
        </p:txBody>
      </p:sp>
    </p:spTree>
    <p:extLst>
      <p:ext uri="{BB962C8B-B14F-4D97-AF65-F5344CB8AC3E}">
        <p14:creationId xmlns:p14="http://schemas.microsoft.com/office/powerpoint/2010/main" val="349183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Journal: 5 Minute </a:t>
            </a:r>
            <a:r>
              <a:rPr lang="en-US" b="1" dirty="0" err="1"/>
              <a:t>Quickwrite</a:t>
            </a:r>
            <a:r>
              <a:rPr lang="en-US" b="1" dirty="0"/>
              <a:t> in your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/>
              <a:t>Only a free individual can make a discovery. </a:t>
            </a:r>
          </a:p>
          <a:p>
            <a:r>
              <a:rPr lang="en-US" sz="3600" i="1" dirty="0"/>
              <a:t>- Albert Einstein</a:t>
            </a:r>
          </a:p>
        </p:txBody>
      </p:sp>
      <p:pic>
        <p:nvPicPr>
          <p:cNvPr id="5" name="Content Placeholder 4" descr="Il Genio Creativo della Dislessia | Neuroscienze.ne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78" y="1825625"/>
            <a:ext cx="3981644" cy="4351338"/>
          </a:xfrm>
        </p:spPr>
      </p:pic>
    </p:spTree>
    <p:extLst>
      <p:ext uri="{BB962C8B-B14F-4D97-AF65-F5344CB8AC3E}">
        <p14:creationId xmlns:p14="http://schemas.microsoft.com/office/powerpoint/2010/main" val="281797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 Questions?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File:US Navy 090416-F-7522G-005 Haitian students from Emmanuel Christian School pose for a phot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6" y="1673295"/>
            <a:ext cx="6997148" cy="46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1524000"/>
            <a:ext cx="9144000" cy="21236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Futura Condensed"/>
                <a:ea typeface="Segoe UI" pitchFamily="34" charset="0"/>
                <a:cs typeface="Futura Condensed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utura Condensed"/>
                <a:ea typeface="Segoe UI" pitchFamily="34" charset="0"/>
                <a:cs typeface="Futura Condensed"/>
              </a:rPr>
              <a:t>The Question Formulation Technique (QFT)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48201"/>
            <a:ext cx="1600200" cy="1102691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76400" y="5524500"/>
            <a:ext cx="2057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/>
                <a:ea typeface="Times New Roman" pitchFamily="-106" charset="0"/>
                <a:cs typeface="Arial"/>
                <a:hlinkClick r:id="rId3"/>
              </a:rPr>
              <a:t>www.rightquestion.org</a:t>
            </a:r>
            <a:endParaRPr lang="en-US" sz="1400" dirty="0">
              <a:latin typeface="Arial"/>
              <a:ea typeface="Times New Roman" pitchFamily="-106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Arial"/>
              <a:ea typeface="Times New Roman" pitchFamily="-106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Futura Condensed" pitchFamily="-106" charset="0"/>
              <a:ea typeface="Times New Roman" pitchFamily="-106" charset="0"/>
            </a:endParaRPr>
          </a:p>
        </p:txBody>
      </p:sp>
      <p:pic>
        <p:nvPicPr>
          <p:cNvPr id="9" name="Picture 8" descr="creative-commons-badge-icons-by-nc-s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6165850"/>
            <a:ext cx="1219200" cy="304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www.rightquestion.org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475" y="1524000"/>
            <a:ext cx="7703417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"There is no learning without having to pose a question." </a:t>
            </a:r>
          </a:p>
          <a:p>
            <a:pPr marL="0" indent="0">
              <a:buNone/>
            </a:pPr>
            <a:r>
              <a:rPr lang="en-US" sz="4400" dirty="0"/>
              <a:t>	      - </a:t>
            </a:r>
            <a:r>
              <a:rPr lang="en-US" b="1" dirty="0"/>
              <a:t>Richard Feynman</a:t>
            </a:r>
            <a:endParaRPr lang="en-US" dirty="0"/>
          </a:p>
          <a:p>
            <a:pPr marL="0" indent="0">
              <a:spcBef>
                <a:spcPts val="200"/>
              </a:spcBef>
              <a:buNone/>
            </a:pPr>
            <a:r>
              <a:rPr lang="en-US" dirty="0"/>
              <a:t>		   Nobel-Prizewinning physicist</a:t>
            </a:r>
          </a:p>
        </p:txBody>
      </p:sp>
    </p:spTree>
    <p:extLst>
      <p:ext uri="{BB962C8B-B14F-4D97-AF65-F5344CB8AC3E}">
        <p14:creationId xmlns:p14="http://schemas.microsoft.com/office/powerpoint/2010/main" val="44225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“The primary skills should be analytical skills of interpretation and inquiry. In other words, know how to frame a question.” </a:t>
            </a:r>
          </a:p>
          <a:p>
            <a:pPr marL="0" indent="0" algn="r">
              <a:buNone/>
            </a:pPr>
            <a:r>
              <a:rPr lang="en-US" altLang="en-US" sz="2600" dirty="0"/>
              <a:t>- </a:t>
            </a:r>
            <a:r>
              <a:rPr lang="en-US" altLang="en-US" sz="2600" b="1" dirty="0"/>
              <a:t>Leon Botstein</a:t>
            </a:r>
            <a:r>
              <a:rPr lang="en-US" altLang="en-US" sz="2600" dirty="0"/>
              <a:t>, President of Bard College</a:t>
            </a:r>
          </a:p>
          <a:p>
            <a:pPr marL="0" indent="0">
              <a:spcBef>
                <a:spcPts val="4000"/>
              </a:spcBef>
              <a:buNone/>
            </a:pPr>
            <a:endParaRPr lang="en-US" altLang="en-US" sz="2600" dirty="0"/>
          </a:p>
          <a:p>
            <a:pPr marL="0" indent="0">
              <a:spcBef>
                <a:spcPts val="4000"/>
              </a:spcBef>
              <a:buNone/>
            </a:pPr>
            <a:r>
              <a:rPr lang="en-US" altLang="en-US" sz="2600" dirty="0"/>
              <a:t>“…the best we can do for students is have them ask the right questions.” </a:t>
            </a:r>
          </a:p>
          <a:p>
            <a:pPr marL="0" indent="0" algn="r">
              <a:buNone/>
            </a:pPr>
            <a:r>
              <a:rPr lang="en-US" altLang="en-US" sz="2600" dirty="0"/>
              <a:t>- </a:t>
            </a:r>
            <a:r>
              <a:rPr lang="en-US" altLang="en-US" sz="2600" b="1" dirty="0"/>
              <a:t>Nancy Cantor</a:t>
            </a:r>
            <a:r>
              <a:rPr lang="en-US" altLang="en-US" sz="2600" dirty="0"/>
              <a:t>, Chancellor of University of Illinois</a:t>
            </a:r>
          </a:p>
          <a:p>
            <a:pPr marL="0" indent="0" algn="r">
              <a:spcBef>
                <a:spcPts val="4000"/>
              </a:spcBef>
              <a:buNone/>
            </a:pPr>
            <a:r>
              <a:rPr lang="en-US" altLang="en-US" sz="1800" i="1" dirty="0"/>
              <a:t>The New York Times</a:t>
            </a:r>
            <a:r>
              <a:rPr lang="en-US" altLang="en-US" sz="1800" dirty="0"/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6276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2022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/>
              <a:t>Yet…only 27%of students believe college taught them to ask their own questions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2022475" y="1878013"/>
            <a:ext cx="7556500" cy="3884612"/>
          </a:xfrm>
        </p:spPr>
      </p:pic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2170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</a:rPr>
              <a:t>Alison Head, Project Information Literacy at University of Washington, 2016</a:t>
            </a:r>
          </a:p>
        </p:txBody>
      </p:sp>
    </p:spTree>
    <p:extLst>
      <p:ext uri="{BB962C8B-B14F-4D97-AF65-F5344CB8AC3E}">
        <p14:creationId xmlns:p14="http://schemas.microsoft.com/office/powerpoint/2010/main" val="313798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567</Words>
  <Application>Microsoft Office PowerPoint</Application>
  <PresentationFormat>Widescreen</PresentationFormat>
  <Paragraphs>123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We are entering Phase 1: Ask </vt:lpstr>
      <vt:lpstr>View this video</vt:lpstr>
      <vt:lpstr>Journal: 5 Minute Quickwrite in your notebook</vt:lpstr>
      <vt:lpstr> Questions? Concerns?</vt:lpstr>
      <vt:lpstr>PowerPoint Presentation</vt:lpstr>
      <vt:lpstr>PowerPoint Presentation</vt:lpstr>
      <vt:lpstr>College Presidents on What Students Should Learn in College</vt:lpstr>
      <vt:lpstr>Yet…only 27%of students believe college taught them to ask their own questions</vt:lpstr>
      <vt:lpstr>Percentage of Basic Skill Attainment</vt:lpstr>
      <vt:lpstr>PowerPoint Presentation</vt:lpstr>
      <vt:lpstr>What might be difficult about following these rules?</vt:lpstr>
      <vt:lpstr>Let’s try asking questions…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practice asking questions about Geography.   Follow the Rules for Producing Questions &amp; ask questions about the photo on the next slide. </vt:lpstr>
      <vt:lpstr>PowerPoint Presentation</vt:lpstr>
      <vt:lpstr>PowerPoint Presentation</vt:lpstr>
      <vt:lpstr>PowerPoint Presentation</vt:lpstr>
    </vt:vector>
  </TitlesOfParts>
  <Company>Salt Lake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Cohort</dc:title>
  <dc:creator>Dessie Olson</dc:creator>
  <cp:lastModifiedBy>S. Arthur</cp:lastModifiedBy>
  <cp:revision>39</cp:revision>
  <dcterms:created xsi:type="dcterms:W3CDTF">2018-10-23T17:40:58Z</dcterms:created>
  <dcterms:modified xsi:type="dcterms:W3CDTF">2019-05-21T16:18:34Z</dcterms:modified>
</cp:coreProperties>
</file>