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65" r:id="rId5"/>
    <p:sldId id="268" r:id="rId6"/>
    <p:sldId id="270" r:id="rId7"/>
    <p:sldId id="271" r:id="rId8"/>
    <p:sldId id="273" r:id="rId9"/>
    <p:sldId id="274" r:id="rId10"/>
    <p:sldId id="275" r:id="rId11"/>
    <p:sldId id="276" r:id="rId12"/>
    <p:sldId id="278" r:id="rId13"/>
    <p:sldId id="282" r:id="rId14"/>
    <p:sldId id="281" r:id="rId15"/>
    <p:sldId id="283" r:id="rId16"/>
    <p:sldId id="284" r:id="rId17"/>
    <p:sldId id="288" r:id="rId18"/>
    <p:sldId id="289" r:id="rId19"/>
    <p:sldId id="285" r:id="rId20"/>
    <p:sldId id="286" r:id="rId21"/>
    <p:sldId id="291" r:id="rId22"/>
    <p:sldId id="293" r:id="rId23"/>
    <p:sldId id="294" r:id="rId24"/>
    <p:sldId id="29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081" autoAdjust="0"/>
  </p:normalViewPr>
  <p:slideViewPr>
    <p:cSldViewPr snapToGrid="0">
      <p:cViewPr varScale="1">
        <p:scale>
          <a:sx n="71" d="100"/>
          <a:sy n="71" d="100"/>
        </p:scale>
        <p:origin x="113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A5522D-2B56-47C8-9799-A02158754224}" type="datetimeFigureOut">
              <a:rPr lang="en-US" smtClean="0"/>
              <a:t>6/27/2019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93EBEA-75B1-4ABE-A982-F9440D6D1325}" type="slidenum">
              <a:rPr lang="en-US" smtClean="0"/>
              <a:t>‹#›</a:t>
            </a:fld>
            <a:endParaRPr lang="en-US"/>
          </a:p>
        </p:txBody>
      </p:sp>
    </p:spTree>
    <p:extLst>
      <p:ext uri="{BB962C8B-B14F-4D97-AF65-F5344CB8AC3E}">
        <p14:creationId xmlns:p14="http://schemas.microsoft.com/office/powerpoint/2010/main" val="3270457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http://weknowmemes.com/2013/08/25-funny-dog-memes/</a:t>
            </a:r>
          </a:p>
          <a:p>
            <a:endParaRPr lang="en-US" dirty="0"/>
          </a:p>
        </p:txBody>
      </p:sp>
      <p:sp>
        <p:nvSpPr>
          <p:cNvPr id="4" name="Slide Number Placeholder 3"/>
          <p:cNvSpPr>
            <a:spLocks noGrp="1"/>
          </p:cNvSpPr>
          <p:nvPr>
            <p:ph type="sldNum" sz="quarter" idx="10"/>
          </p:nvPr>
        </p:nvSpPr>
        <p:spPr/>
        <p:txBody>
          <a:bodyPr/>
          <a:lstStyle/>
          <a:p>
            <a:fld id="{6FF6D768-A8CB-478F-A61D-2086C179BE94}" type="slidenum">
              <a:rPr lang="en-US" smtClean="0"/>
              <a:t>3</a:t>
            </a:fld>
            <a:endParaRPr lang="en-US"/>
          </a:p>
        </p:txBody>
      </p:sp>
    </p:spTree>
    <p:extLst>
      <p:ext uri="{BB962C8B-B14F-4D97-AF65-F5344CB8AC3E}">
        <p14:creationId xmlns:p14="http://schemas.microsoft.com/office/powerpoint/2010/main" val="3729556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student academic</a:t>
            </a:r>
            <a:r>
              <a:rPr lang="en-US" baseline="0" dirty="0" smtClean="0"/>
              <a:t> conversations typically go in your classroom</a:t>
            </a:r>
            <a:r>
              <a:rPr lang="en-US" baseline="0" dirty="0" smtClean="0"/>
              <a:t>?</a:t>
            </a:r>
          </a:p>
          <a:p>
            <a:r>
              <a:rPr lang="en-US" baseline="0" dirty="0" smtClean="0"/>
              <a:t>This book provides strategies for helping students engage in academic conversations by providing sentence starts.</a:t>
            </a:r>
            <a:endParaRPr lang="en-US" dirty="0"/>
          </a:p>
        </p:txBody>
      </p:sp>
      <p:sp>
        <p:nvSpPr>
          <p:cNvPr id="4" name="Slide Number Placeholder 3"/>
          <p:cNvSpPr>
            <a:spLocks noGrp="1"/>
          </p:cNvSpPr>
          <p:nvPr>
            <p:ph type="sldNum" sz="quarter" idx="10"/>
          </p:nvPr>
        </p:nvSpPr>
        <p:spPr/>
        <p:txBody>
          <a:bodyPr/>
          <a:lstStyle/>
          <a:p>
            <a:fld id="{83FCC8D7-71F5-4AA4-A2F9-493DC4D32EAA}" type="slidenum">
              <a:rPr lang="en-US" smtClean="0"/>
              <a:t>12</a:t>
            </a:fld>
            <a:endParaRPr lang="en-US"/>
          </a:p>
        </p:txBody>
      </p:sp>
    </p:spTree>
    <p:extLst>
      <p:ext uri="{BB962C8B-B14F-4D97-AF65-F5344CB8AC3E}">
        <p14:creationId xmlns:p14="http://schemas.microsoft.com/office/powerpoint/2010/main" val="2121611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as a whole group.</a:t>
            </a:r>
            <a:endParaRPr lang="en-US" dirty="0"/>
          </a:p>
        </p:txBody>
      </p:sp>
      <p:sp>
        <p:nvSpPr>
          <p:cNvPr id="4" name="Slide Number Placeholder 3"/>
          <p:cNvSpPr>
            <a:spLocks noGrp="1"/>
          </p:cNvSpPr>
          <p:nvPr>
            <p:ph type="sldNum" sz="quarter" idx="10"/>
          </p:nvPr>
        </p:nvSpPr>
        <p:spPr/>
        <p:txBody>
          <a:bodyPr/>
          <a:lstStyle/>
          <a:p>
            <a:fld id="{8C1D6530-F803-4A24-8D2B-041D6FFFD123}" type="slidenum">
              <a:rPr lang="en-US" smtClean="0"/>
              <a:t>13</a:t>
            </a:fld>
            <a:endParaRPr lang="en-US"/>
          </a:p>
        </p:txBody>
      </p:sp>
    </p:spTree>
    <p:extLst>
      <p:ext uri="{BB962C8B-B14F-4D97-AF65-F5344CB8AC3E}">
        <p14:creationId xmlns:p14="http://schemas.microsoft.com/office/powerpoint/2010/main" val="4105898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Oh, Yeah! Putting</a:t>
            </a:r>
            <a:r>
              <a:rPr lang="en-US" i="1" baseline="0" dirty="0" smtClean="0"/>
              <a:t> Argument to Work Both in School and Out</a:t>
            </a:r>
            <a:r>
              <a:rPr lang="en-US" i="0" baseline="0" dirty="0" smtClean="0"/>
              <a:t>, Wilhelm and Smith</a:t>
            </a:r>
            <a:endParaRPr lang="en-US" i="1" dirty="0"/>
          </a:p>
        </p:txBody>
      </p:sp>
      <p:sp>
        <p:nvSpPr>
          <p:cNvPr id="4" name="Slide Number Placeholder 3"/>
          <p:cNvSpPr>
            <a:spLocks noGrp="1"/>
          </p:cNvSpPr>
          <p:nvPr>
            <p:ph type="sldNum" sz="quarter" idx="10"/>
          </p:nvPr>
        </p:nvSpPr>
        <p:spPr/>
        <p:txBody>
          <a:bodyPr/>
          <a:lstStyle/>
          <a:p>
            <a:fld id="{5FE9F458-0102-4501-8130-2F1340067F52}" type="slidenum">
              <a:rPr lang="en-US" smtClean="0"/>
              <a:t>15</a:t>
            </a:fld>
            <a:endParaRPr lang="en-US"/>
          </a:p>
        </p:txBody>
      </p:sp>
    </p:spTree>
    <p:extLst>
      <p:ext uri="{BB962C8B-B14F-4D97-AF65-F5344CB8AC3E}">
        <p14:creationId xmlns:p14="http://schemas.microsoft.com/office/powerpoint/2010/main" val="4147574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a:t>
            </a:r>
            <a:r>
              <a:rPr lang="en-US" baseline="0" dirty="0" smtClean="0"/>
              <a:t> a look at this data comparing the traditional format for teacher led classes and discussions vs. teacher facilitating student conversation.???</a:t>
            </a:r>
          </a:p>
          <a:p>
            <a:r>
              <a:rPr lang="en-US" baseline="0" dirty="0" smtClean="0"/>
              <a:t>Think of the teachers in your school – which do you see as academic v. traditional</a:t>
            </a:r>
            <a:endParaRPr lang="en-US" dirty="0"/>
          </a:p>
        </p:txBody>
      </p:sp>
      <p:sp>
        <p:nvSpPr>
          <p:cNvPr id="4" name="Slide Number Placeholder 3"/>
          <p:cNvSpPr>
            <a:spLocks noGrp="1"/>
          </p:cNvSpPr>
          <p:nvPr>
            <p:ph type="sldNum" sz="quarter" idx="10"/>
          </p:nvPr>
        </p:nvSpPr>
        <p:spPr/>
        <p:txBody>
          <a:bodyPr/>
          <a:lstStyle/>
          <a:p>
            <a:fld id="{9F1A054F-2371-4168-8AA4-0124F76BE913}" type="slidenum">
              <a:rPr lang="en-US" smtClean="0"/>
              <a:pPr/>
              <a:t>16</a:t>
            </a:fld>
            <a:endParaRPr lang="en-US"/>
          </a:p>
        </p:txBody>
      </p:sp>
    </p:spTree>
    <p:extLst>
      <p:ext uri="{BB962C8B-B14F-4D97-AF65-F5344CB8AC3E}">
        <p14:creationId xmlns:p14="http://schemas.microsoft.com/office/powerpoint/2010/main" val="2631993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r>
              <a:rPr lang="en-US" dirty="0" smtClean="0"/>
              <a:t>Provide teachers a reading of something they</a:t>
            </a:r>
            <a:r>
              <a:rPr lang="en-US" baseline="0" dirty="0" smtClean="0"/>
              <a:t> can all relate to. Select one section of the Academic Placemat and ask teachers to engage in a conversation using those sentence starters. Then debrief the experience.</a:t>
            </a:r>
            <a:endParaRPr lang="en-US" dirty="0"/>
          </a:p>
        </p:txBody>
      </p:sp>
      <p:sp>
        <p:nvSpPr>
          <p:cNvPr id="4" name="Slide Number Placeholder 3"/>
          <p:cNvSpPr>
            <a:spLocks noGrp="1"/>
          </p:cNvSpPr>
          <p:nvPr>
            <p:ph type="sldNum" sz="quarter" idx="10"/>
          </p:nvPr>
        </p:nvSpPr>
        <p:spPr/>
        <p:txBody>
          <a:bodyPr/>
          <a:lstStyle/>
          <a:p>
            <a:fld id="{5FE9F458-0102-4501-8130-2F1340067F52}" type="slidenum">
              <a:rPr lang="en-US" smtClean="0"/>
              <a:t>17</a:t>
            </a:fld>
            <a:endParaRPr lang="en-US"/>
          </a:p>
        </p:txBody>
      </p:sp>
    </p:spTree>
    <p:extLst>
      <p:ext uri="{BB962C8B-B14F-4D97-AF65-F5344CB8AC3E}">
        <p14:creationId xmlns:p14="http://schemas.microsoft.com/office/powerpoint/2010/main" val="3707832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FE9F458-0102-4501-8130-2F1340067F52}" type="slidenum">
              <a:rPr lang="en-US" smtClean="0"/>
              <a:t>18</a:t>
            </a:fld>
            <a:endParaRPr lang="en-US"/>
          </a:p>
        </p:txBody>
      </p:sp>
    </p:spTree>
    <p:extLst>
      <p:ext uri="{BB962C8B-B14F-4D97-AF65-F5344CB8AC3E}">
        <p14:creationId xmlns:p14="http://schemas.microsoft.com/office/powerpoint/2010/main" val="3906291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Set </a:t>
            </a:r>
            <a:r>
              <a:rPr lang="en-US" baseline="0" dirty="0" smtClean="0"/>
              <a:t>your students up for success by thinking about these </a:t>
            </a:r>
            <a:r>
              <a:rPr lang="en-US" baseline="0" dirty="0" smtClean="0"/>
              <a:t>things.   Remind teachers that it takes time for students to become comfortable to engage in academic conversations. Encourage teachers to use the strategy little by little throughout the year. The </a:t>
            </a:r>
            <a:r>
              <a:rPr lang="en-US" baseline="0" dirty="0" smtClean="0"/>
              <a:t>book, Academic Conversations, has other practical suggestions.</a:t>
            </a:r>
            <a:endParaRPr lang="en-US" dirty="0"/>
          </a:p>
        </p:txBody>
      </p:sp>
      <p:sp>
        <p:nvSpPr>
          <p:cNvPr id="4" name="Slide Number Placeholder 3"/>
          <p:cNvSpPr>
            <a:spLocks noGrp="1"/>
          </p:cNvSpPr>
          <p:nvPr>
            <p:ph type="sldNum" sz="quarter" idx="10"/>
          </p:nvPr>
        </p:nvSpPr>
        <p:spPr/>
        <p:txBody>
          <a:bodyPr/>
          <a:lstStyle/>
          <a:p>
            <a:fld id="{8C1D6530-F803-4A24-8D2B-041D6FFFD123}" type="slidenum">
              <a:rPr lang="en-US" smtClean="0"/>
              <a:t>19</a:t>
            </a:fld>
            <a:endParaRPr lang="en-US"/>
          </a:p>
        </p:txBody>
      </p:sp>
    </p:spTree>
    <p:extLst>
      <p:ext uri="{BB962C8B-B14F-4D97-AF65-F5344CB8AC3E}">
        <p14:creationId xmlns:p14="http://schemas.microsoft.com/office/powerpoint/2010/main" val="1353858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4811B-CC85-414B-8281-6F0F24EBFD01}" type="slidenum">
              <a:rPr lang="en-US" smtClean="0"/>
              <a:t>20</a:t>
            </a:fld>
            <a:endParaRPr lang="en-US"/>
          </a:p>
        </p:txBody>
      </p:sp>
    </p:spTree>
    <p:extLst>
      <p:ext uri="{BB962C8B-B14F-4D97-AF65-F5344CB8AC3E}">
        <p14:creationId xmlns:p14="http://schemas.microsoft.com/office/powerpoint/2010/main" val="1159320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dirty="0" smtClean="0"/>
              <a:t>We use language to represent our thinking</a:t>
            </a:r>
          </a:p>
          <a:p>
            <a:endParaRPr lang="en-US" dirty="0" smtClean="0"/>
          </a:p>
          <a:p>
            <a:pPr>
              <a:buFont typeface="Wingdings" panose="05000000000000000000" pitchFamily="2" charset="2"/>
              <a:buChar char="Ø"/>
            </a:pPr>
            <a:r>
              <a:rPr lang="en-US" dirty="0" smtClean="0"/>
              <a:t>Producing language through speaking or writing helps us both process and retain information</a:t>
            </a:r>
          </a:p>
          <a:p>
            <a:endParaRPr lang="en-US" dirty="0"/>
          </a:p>
        </p:txBody>
      </p:sp>
      <p:sp>
        <p:nvSpPr>
          <p:cNvPr id="4" name="Slide Number Placeholder 3"/>
          <p:cNvSpPr>
            <a:spLocks noGrp="1"/>
          </p:cNvSpPr>
          <p:nvPr>
            <p:ph type="sldNum" sz="quarter" idx="10"/>
          </p:nvPr>
        </p:nvSpPr>
        <p:spPr/>
        <p:txBody>
          <a:bodyPr/>
          <a:lstStyle/>
          <a:p>
            <a:fld id="{83FCC8D7-71F5-4AA4-A2F9-493DC4D32EAA}" type="slidenum">
              <a:rPr lang="en-US" smtClean="0"/>
              <a:t>21</a:t>
            </a:fld>
            <a:endParaRPr lang="en-US"/>
          </a:p>
        </p:txBody>
      </p:sp>
    </p:spTree>
    <p:extLst>
      <p:ext uri="{BB962C8B-B14F-4D97-AF65-F5344CB8AC3E}">
        <p14:creationId xmlns:p14="http://schemas.microsoft.com/office/powerpoint/2010/main" val="3448540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93EBEA-75B1-4ABE-A982-F9440D6D1325}" type="slidenum">
              <a:rPr lang="en-US" smtClean="0"/>
              <a:t>23</a:t>
            </a:fld>
            <a:endParaRPr lang="en-US"/>
          </a:p>
        </p:txBody>
      </p:sp>
    </p:spTree>
    <p:extLst>
      <p:ext uri="{BB962C8B-B14F-4D97-AF65-F5344CB8AC3E}">
        <p14:creationId xmlns:p14="http://schemas.microsoft.com/office/powerpoint/2010/main" val="2647207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spcAft>
                <a:spcPts val="1013"/>
              </a:spcAft>
            </a:pPr>
            <a:r>
              <a:rPr lang="en-US" altLang="en-US" dirty="0" smtClean="0"/>
              <a:t>The fun part of teaching, I think, is planning learning</a:t>
            </a:r>
            <a:r>
              <a:rPr lang="en-US" altLang="en-US" baseline="0" dirty="0" smtClean="0"/>
              <a:t> experiences and instructions.  This is where we get to be the most creative and think about who our students are a learners, so we can “provide the conditions in which they can learn”.  It’s the most creative part and can be a lot of fun.</a:t>
            </a:r>
            <a:endParaRPr lang="en-US" altLang="en-US" dirty="0"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4063" indent="-288925">
              <a:defRPr>
                <a:solidFill>
                  <a:schemeClr val="tx1"/>
                </a:solidFill>
                <a:latin typeface="Arial" panose="020B0604020202020204" pitchFamily="34" charset="0"/>
                <a:cs typeface="Arial" panose="020B0604020202020204" pitchFamily="34" charset="0"/>
              </a:defRPr>
            </a:lvl2pPr>
            <a:lvl3pPr marL="1160463" indent="-231775">
              <a:defRPr>
                <a:solidFill>
                  <a:schemeClr val="tx1"/>
                </a:solidFill>
                <a:latin typeface="Arial" panose="020B0604020202020204" pitchFamily="34" charset="0"/>
                <a:cs typeface="Arial" panose="020B0604020202020204" pitchFamily="34" charset="0"/>
              </a:defRPr>
            </a:lvl3pPr>
            <a:lvl4pPr marL="1625600" indent="-231775">
              <a:defRPr>
                <a:solidFill>
                  <a:schemeClr val="tx1"/>
                </a:solidFill>
                <a:latin typeface="Arial" panose="020B0604020202020204" pitchFamily="34" charset="0"/>
                <a:cs typeface="Arial" panose="020B0604020202020204" pitchFamily="34" charset="0"/>
              </a:defRPr>
            </a:lvl4pPr>
            <a:lvl5pPr marL="2090738" indent="-231775">
              <a:defRPr>
                <a:solidFill>
                  <a:schemeClr val="tx1"/>
                </a:solidFill>
                <a:latin typeface="Arial" panose="020B060402020202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30FCD84-3CBA-4C13-88E2-C83DAF525313}" type="slidenum">
              <a:rPr lang="en-US" altLang="en-US" smtClean="0">
                <a:latin typeface="Calibri" panose="020F0502020204030204" pitchFamily="34" charset="0"/>
              </a:rPr>
              <a:pPr/>
              <a:t>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75497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first context</a:t>
            </a:r>
            <a:r>
              <a:rPr lang="en-US" altLang="en-US" baseline="0" dirty="0" smtClean="0"/>
              <a:t> for planning learning experiences we’ll discuss is Frontloading.</a:t>
            </a:r>
          </a:p>
          <a:p>
            <a:endParaRPr lang="en-US" altLang="en-US" dirty="0" smtClean="0"/>
          </a:p>
          <a:p>
            <a:r>
              <a:rPr lang="en-US" altLang="en-US" dirty="0" smtClean="0"/>
              <a:t>Frontloading is</a:t>
            </a:r>
            <a:r>
              <a:rPr lang="en-US" altLang="en-US" baseline="0" dirty="0" smtClean="0"/>
              <a:t> a strategy you use intentionally and it does several things:</a:t>
            </a:r>
            <a:endParaRPr lang="en-US" altLang="en-US" dirty="0" smtClean="0"/>
          </a:p>
          <a:p>
            <a:pPr marL="171450" indent="-171450">
              <a:buFont typeface="Arial" panose="020B0604020202020204" pitchFamily="34" charset="0"/>
              <a:buChar char="•"/>
            </a:pPr>
            <a:r>
              <a:rPr lang="en-US" altLang="en-US" baseline="0" dirty="0" smtClean="0"/>
              <a:t>It can act as a hook/create interest</a:t>
            </a:r>
          </a:p>
          <a:p>
            <a:pPr marL="171450" indent="-171450">
              <a:buFont typeface="Arial" panose="020B0604020202020204" pitchFamily="34" charset="0"/>
              <a:buChar char="•"/>
            </a:pPr>
            <a:r>
              <a:rPr lang="en-US" altLang="en-US" baseline="0" dirty="0" smtClean="0"/>
              <a:t>Activate background knowledge; It can identify where your students are (starting point)</a:t>
            </a:r>
          </a:p>
          <a:p>
            <a:pPr marL="171450" indent="-171450">
              <a:buFont typeface="Arial" panose="020B0604020202020204" pitchFamily="34" charset="0"/>
              <a:buChar char="•"/>
            </a:pPr>
            <a:r>
              <a:rPr lang="en-US" altLang="en-US" baseline="0" dirty="0" smtClean="0"/>
              <a:t>Builds background knowledge; It can lay the foundation on which to build learning</a:t>
            </a:r>
          </a:p>
          <a:p>
            <a:pPr marL="171450" indent="-171450">
              <a:buFont typeface="Arial" panose="020B0604020202020204" pitchFamily="34" charset="0"/>
              <a:buChar char="•"/>
            </a:pPr>
            <a:r>
              <a:rPr lang="en-US" dirty="0" smtClean="0"/>
              <a:t>Create interest </a:t>
            </a:r>
          </a:p>
          <a:p>
            <a:endParaRPr lang="en-US" dirty="0" smtClean="0"/>
          </a:p>
          <a:p>
            <a:r>
              <a:rPr lang="en-US" dirty="0" smtClean="0"/>
              <a:t>How did I frontload</a:t>
            </a:r>
            <a:r>
              <a:rPr lang="en-US" baseline="0" dirty="0" smtClean="0"/>
              <a:t> our lesson on Assessment?  What did I do?  What did you do? (asked what acceptable evidence is, reviewed teaching standards on assessment, etc.)</a:t>
            </a:r>
          </a:p>
          <a:p>
            <a:r>
              <a:rPr lang="en-US" baseline="0" dirty="0" smtClean="0"/>
              <a:t>Frontloading doesn’t just happen once, it can be process in and of itself, but it is an important thing to consider when planning your instruction and learning experiences.</a:t>
            </a:r>
          </a:p>
          <a:p>
            <a:endParaRPr lang="en-US" altLang="en-US" baseline="0" dirty="0" smtClean="0"/>
          </a:p>
          <a:p>
            <a:endParaRPr lang="en-US" alt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4063" indent="-288925">
              <a:defRPr>
                <a:solidFill>
                  <a:schemeClr val="tx1"/>
                </a:solidFill>
                <a:latin typeface="Arial" panose="020B0604020202020204" pitchFamily="34" charset="0"/>
                <a:cs typeface="Arial" panose="020B0604020202020204" pitchFamily="34" charset="0"/>
              </a:defRPr>
            </a:lvl2pPr>
            <a:lvl3pPr marL="1160463" indent="-231775">
              <a:defRPr>
                <a:solidFill>
                  <a:schemeClr val="tx1"/>
                </a:solidFill>
                <a:latin typeface="Arial" panose="020B0604020202020204" pitchFamily="34" charset="0"/>
                <a:cs typeface="Arial" panose="020B0604020202020204" pitchFamily="34" charset="0"/>
              </a:defRPr>
            </a:lvl3pPr>
            <a:lvl4pPr marL="1625600" indent="-231775">
              <a:defRPr>
                <a:solidFill>
                  <a:schemeClr val="tx1"/>
                </a:solidFill>
                <a:latin typeface="Arial" panose="020B0604020202020204" pitchFamily="34" charset="0"/>
                <a:cs typeface="Arial" panose="020B0604020202020204" pitchFamily="34" charset="0"/>
              </a:defRPr>
            </a:lvl4pPr>
            <a:lvl5pPr marL="2090738" indent="-231775">
              <a:defRPr>
                <a:solidFill>
                  <a:schemeClr val="tx1"/>
                </a:solidFill>
                <a:latin typeface="Arial" panose="020B060402020202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4B73EE-297D-4444-A90A-E87424C6F5C9}" type="slidenum">
              <a:rPr lang="en-US" altLang="en-US" smtClean="0">
                <a:latin typeface="Calibri" panose="020F0502020204030204" pitchFamily="34" charset="0"/>
              </a:rPr>
              <a:pPr/>
              <a:t>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431246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http://www.cmu.edu/teaching/solveproblem/strat-criticalthinking/criticalthinking-07.html</a:t>
            </a:r>
          </a:p>
          <a:p>
            <a:endParaRPr lang="en-US" dirty="0" smtClean="0"/>
          </a:p>
          <a:p>
            <a:r>
              <a:rPr lang="en-US" dirty="0" smtClean="0"/>
              <a:t>Another important concept to think about while planning your instruction and learning experiences is scaffolding.</a:t>
            </a:r>
          </a:p>
          <a:p>
            <a:endParaRPr lang="en-US" baseline="0" dirty="0" smtClean="0"/>
          </a:p>
          <a:p>
            <a:r>
              <a:rPr lang="en-US" baseline="0" dirty="0" smtClean="0"/>
              <a:t>Review slide.</a:t>
            </a:r>
          </a:p>
          <a:p>
            <a:endParaRPr lang="en-US" dirty="0" smtClean="0"/>
          </a:p>
          <a:p>
            <a:r>
              <a:rPr lang="en-US" dirty="0" smtClean="0"/>
              <a:t>Just as construction workers use supports or scaffolding to help in building physical structures, so does "instructional scaffolding" help students build solid knowledge or skill structures. Instructional scaffolding refers to the process by which instructors provide students with cognitive supports early in their learning, and then gradually remove the support as students develop greater mastery and sophistication. </a:t>
            </a:r>
          </a:p>
          <a:p>
            <a:endParaRPr lang="en-US" altLang="en-US" dirty="0" smtClean="0"/>
          </a:p>
          <a:p>
            <a:r>
              <a:rPr lang="en-US" altLang="en-US" dirty="0" smtClean="0"/>
              <a:t>Keep in mind, scaffolding doesn’t just apply</a:t>
            </a:r>
            <a:r>
              <a:rPr lang="en-US" altLang="en-US" baseline="0" dirty="0" smtClean="0"/>
              <a:t> to knowledge, but skills as well.  Scaffolding refers to providing students stepping stones toward being able to accomplish a task or acquire knowledge successfully.</a:t>
            </a:r>
          </a:p>
          <a:p>
            <a:endParaRPr lang="en-US" altLang="en-US" baseline="0" dirty="0" smtClean="0"/>
          </a:p>
          <a:p>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4063" indent="-288925">
              <a:defRPr>
                <a:solidFill>
                  <a:schemeClr val="tx1"/>
                </a:solidFill>
                <a:latin typeface="Arial" panose="020B0604020202020204" pitchFamily="34" charset="0"/>
                <a:cs typeface="Arial" panose="020B0604020202020204" pitchFamily="34" charset="0"/>
              </a:defRPr>
            </a:lvl2pPr>
            <a:lvl3pPr marL="1160463" indent="-231775">
              <a:defRPr>
                <a:solidFill>
                  <a:schemeClr val="tx1"/>
                </a:solidFill>
                <a:latin typeface="Arial" panose="020B0604020202020204" pitchFamily="34" charset="0"/>
                <a:cs typeface="Arial" panose="020B0604020202020204" pitchFamily="34" charset="0"/>
              </a:defRPr>
            </a:lvl3pPr>
            <a:lvl4pPr marL="1625600" indent="-231775">
              <a:defRPr>
                <a:solidFill>
                  <a:schemeClr val="tx1"/>
                </a:solidFill>
                <a:latin typeface="Arial" panose="020B0604020202020204" pitchFamily="34" charset="0"/>
                <a:cs typeface="Arial" panose="020B0604020202020204" pitchFamily="34" charset="0"/>
              </a:defRPr>
            </a:lvl4pPr>
            <a:lvl5pPr marL="2090738" indent="-231775">
              <a:defRPr>
                <a:solidFill>
                  <a:schemeClr val="tx1"/>
                </a:solidFill>
                <a:latin typeface="Arial" panose="020B060402020202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E6E643-2B95-4042-881B-614717752991}" type="slidenum">
              <a:rPr lang="en-US" altLang="en-US" smtClean="0">
                <a:latin typeface="Calibri" panose="020F0502020204030204" pitchFamily="34" charset="0"/>
              </a:rPr>
              <a:pPr/>
              <a:t>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731790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Little information/skill</a:t>
            </a:r>
            <a:r>
              <a:rPr lang="en-US" sz="1200" baseline="0" dirty="0" smtClean="0"/>
              <a:t> to </a:t>
            </a:r>
            <a:r>
              <a:rPr lang="en-US" sz="1200" dirty="0" smtClean="0"/>
              <a:t>More information/skill</a:t>
            </a:r>
          </a:p>
          <a:p>
            <a:endParaRPr lang="en-US" sz="1200" dirty="0" smtClean="0"/>
          </a:p>
        </p:txBody>
      </p:sp>
      <p:sp>
        <p:nvSpPr>
          <p:cNvPr id="4" name="Slide Number Placeholder 3"/>
          <p:cNvSpPr>
            <a:spLocks noGrp="1"/>
          </p:cNvSpPr>
          <p:nvPr>
            <p:ph type="sldNum" sz="quarter" idx="10"/>
          </p:nvPr>
        </p:nvSpPr>
        <p:spPr/>
        <p:txBody>
          <a:bodyPr/>
          <a:lstStyle/>
          <a:p>
            <a:fld id="{45A7F6A3-BA35-4C32-A33D-2553E7964BB5}" type="slidenum">
              <a:rPr lang="en-US" smtClean="0"/>
              <a:t>7</a:t>
            </a:fld>
            <a:endParaRPr lang="en-US"/>
          </a:p>
        </p:txBody>
      </p:sp>
    </p:spTree>
    <p:extLst>
      <p:ext uri="{BB962C8B-B14F-4D97-AF65-F5344CB8AC3E}">
        <p14:creationId xmlns:p14="http://schemas.microsoft.com/office/powerpoint/2010/main" val="3449333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Whole group…</a:t>
            </a:r>
          </a:p>
          <a:p>
            <a:endParaRPr lang="en-US" dirty="0" smtClean="0"/>
          </a:p>
          <a:p>
            <a:r>
              <a:rPr lang="en-US" dirty="0" smtClean="0"/>
              <a:t>Differentiation</a:t>
            </a:r>
            <a:r>
              <a:rPr lang="en-US" baseline="0" dirty="0" smtClean="0"/>
              <a:t> is another important concept to consider when planning your instruction and student learning experiences.  How would you describe what differentiation is?  Either type in how you would describe it or type in a ? if you have no clue whatsoever.</a:t>
            </a:r>
          </a:p>
          <a:p>
            <a:endParaRPr lang="en-US" baseline="0" dirty="0" smtClean="0"/>
          </a:p>
          <a:p>
            <a:r>
              <a:rPr lang="en-US" baseline="0" dirty="0" smtClean="0"/>
              <a:t>Phase in descriptions of what differentiation is and review the slide.</a:t>
            </a:r>
            <a:endParaRPr lang="en-US" dirty="0"/>
          </a:p>
        </p:txBody>
      </p:sp>
      <p:sp>
        <p:nvSpPr>
          <p:cNvPr id="4" name="Slide Number Placeholder 3"/>
          <p:cNvSpPr>
            <a:spLocks noGrp="1"/>
          </p:cNvSpPr>
          <p:nvPr>
            <p:ph type="sldNum" sz="quarter" idx="10"/>
          </p:nvPr>
        </p:nvSpPr>
        <p:spPr/>
        <p:txBody>
          <a:bodyPr/>
          <a:lstStyle/>
          <a:p>
            <a:fld id="{45A7F6A3-BA35-4C32-A33D-2553E7964BB5}" type="slidenum">
              <a:rPr lang="en-US" smtClean="0"/>
              <a:t>8</a:t>
            </a:fld>
            <a:endParaRPr lang="en-US"/>
          </a:p>
        </p:txBody>
      </p:sp>
    </p:spTree>
    <p:extLst>
      <p:ext uri="{BB962C8B-B14F-4D97-AF65-F5344CB8AC3E}">
        <p14:creationId xmlns:p14="http://schemas.microsoft.com/office/powerpoint/2010/main" val="3869137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Whole group…</a:t>
            </a:r>
          </a:p>
          <a:p>
            <a:endParaRPr lang="en-US" dirty="0" smtClean="0"/>
          </a:p>
          <a:p>
            <a:r>
              <a:rPr lang="en-US" dirty="0" smtClean="0"/>
              <a:t>Differentiation</a:t>
            </a:r>
            <a:r>
              <a:rPr lang="en-US" baseline="0" dirty="0" smtClean="0"/>
              <a:t> is another important concept to consider when planning your instruction and student learning experiences.  How would you describe what differentiation is?  Either type in how you would describe it or type in a ? if you have no clue whatsoever.</a:t>
            </a:r>
          </a:p>
          <a:p>
            <a:endParaRPr lang="en-US" baseline="0" dirty="0" smtClean="0"/>
          </a:p>
          <a:p>
            <a:r>
              <a:rPr lang="en-US" baseline="0" dirty="0" smtClean="0"/>
              <a:t>Phase in descriptions of what differentiation is and review the slide.</a:t>
            </a:r>
            <a:endParaRPr lang="en-US" dirty="0"/>
          </a:p>
        </p:txBody>
      </p:sp>
      <p:sp>
        <p:nvSpPr>
          <p:cNvPr id="4" name="Slide Number Placeholder 3"/>
          <p:cNvSpPr>
            <a:spLocks noGrp="1"/>
          </p:cNvSpPr>
          <p:nvPr>
            <p:ph type="sldNum" sz="quarter" idx="10"/>
          </p:nvPr>
        </p:nvSpPr>
        <p:spPr/>
        <p:txBody>
          <a:bodyPr/>
          <a:lstStyle/>
          <a:p>
            <a:fld id="{45A7F6A3-BA35-4C32-A33D-2553E7964BB5}" type="slidenum">
              <a:rPr lang="en-US" smtClean="0"/>
              <a:t>9</a:t>
            </a:fld>
            <a:endParaRPr lang="en-US"/>
          </a:p>
        </p:txBody>
      </p:sp>
    </p:spTree>
    <p:extLst>
      <p:ext uri="{BB962C8B-B14F-4D97-AF65-F5344CB8AC3E}">
        <p14:creationId xmlns:p14="http://schemas.microsoft.com/office/powerpoint/2010/main" val="3158201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a:t>
            </a:r>
          </a:p>
          <a:p>
            <a:r>
              <a:rPr lang="en-US" dirty="0" smtClean="0"/>
              <a:t>Have you ever found yourself in a situation where you needed an adaptation,</a:t>
            </a:r>
            <a:r>
              <a:rPr lang="en-US" baseline="0" dirty="0" smtClean="0"/>
              <a:t> accommodation, or extra support</a:t>
            </a:r>
            <a:r>
              <a:rPr lang="en-US" dirty="0" smtClean="0"/>
              <a:t> of some sort?  For</a:t>
            </a:r>
            <a:r>
              <a:rPr lang="en-US" baseline="0" dirty="0" smtClean="0"/>
              <a:t> example, do you where glasses/contacts?  Have you ever had someone sit in front of you in a movie theatre who blocked your view? What about dietary accommodations?</a:t>
            </a:r>
          </a:p>
          <a:p>
            <a:endParaRPr lang="en-US" baseline="0" dirty="0" smtClean="0"/>
          </a:p>
          <a:p>
            <a:r>
              <a:rPr lang="en-US" baseline="0" dirty="0" smtClean="0"/>
              <a:t>Just like there are accommodations we embrace/need in every day life, so too are there ways we can provide differentiation/accommodations to students based on their needs. </a:t>
            </a:r>
          </a:p>
          <a:p>
            <a:endParaRPr lang="en-US" baseline="0" dirty="0" smtClean="0"/>
          </a:p>
          <a:p>
            <a:r>
              <a:rPr lang="en-US" baseline="0" dirty="0" smtClean="0"/>
              <a:t>Review the slide.</a:t>
            </a:r>
          </a:p>
          <a:p>
            <a:endParaRPr lang="en-US" baseline="0" dirty="0" smtClean="0"/>
          </a:p>
          <a:p>
            <a:r>
              <a:rPr lang="en-US" baseline="0" dirty="0" smtClean="0"/>
              <a:t>For example, perhaps you have a students who is terrified of talking in front of people but you had an assignment that requires students to present to the class.  How could you differentiate for that student?  Is this differentiating content, process, or product?</a:t>
            </a:r>
          </a:p>
          <a:p>
            <a:endParaRPr lang="en-US" baseline="0" dirty="0" smtClean="0"/>
          </a:p>
          <a:p>
            <a:r>
              <a:rPr lang="en-US" baseline="0" dirty="0" smtClean="0"/>
              <a:t>What if you had a student who was severely behind other student in their reading abilities.  How could you differentiate something you want students to read?  Is this differentiating content, process, or product?</a:t>
            </a:r>
          </a:p>
          <a:p>
            <a:endParaRPr lang="en-US" baseline="0" dirty="0" smtClean="0"/>
          </a:p>
          <a:p>
            <a:r>
              <a:rPr lang="en-US" baseline="0" dirty="0" smtClean="0"/>
              <a:t>What if that same student, who struggles to read, is always participating in class discussions, asks thoughtful questions, learns quickly when you show them how to do something, and clearly shows they understand what you’re teaching when you ask him/her to discuss it, but the final exam is in a written format.  How could you differentiate the final exam for this student?  Is this differentiating content, process, or product?  </a:t>
            </a:r>
          </a:p>
          <a:p>
            <a:endParaRPr lang="en-US" baseline="0" dirty="0" smtClean="0"/>
          </a:p>
        </p:txBody>
      </p:sp>
      <p:sp>
        <p:nvSpPr>
          <p:cNvPr id="4" name="Slide Number Placeholder 3"/>
          <p:cNvSpPr>
            <a:spLocks noGrp="1"/>
          </p:cNvSpPr>
          <p:nvPr>
            <p:ph type="sldNum" sz="quarter" idx="10"/>
          </p:nvPr>
        </p:nvSpPr>
        <p:spPr/>
        <p:txBody>
          <a:bodyPr/>
          <a:lstStyle/>
          <a:p>
            <a:fld id="{BC94668C-ADCA-4903-9833-51C73FFC7EA1}" type="slidenum">
              <a:rPr lang="en-US" smtClean="0"/>
              <a:t>10</a:t>
            </a:fld>
            <a:endParaRPr lang="en-US"/>
          </a:p>
        </p:txBody>
      </p:sp>
    </p:spTree>
    <p:extLst>
      <p:ext uri="{BB962C8B-B14F-4D97-AF65-F5344CB8AC3E}">
        <p14:creationId xmlns:p14="http://schemas.microsoft.com/office/powerpoint/2010/main" val="2285471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https://www.teachingchannel.org/videos/differentiating-instruction-strategy</a:t>
            </a:r>
          </a:p>
          <a:p>
            <a:endParaRPr lang="en-US" dirty="0" smtClean="0"/>
          </a:p>
          <a:p>
            <a:r>
              <a:rPr lang="en-US" sz="1200" kern="1200" dirty="0" smtClean="0">
                <a:solidFill>
                  <a:schemeClr val="tx1"/>
                </a:solidFill>
                <a:effectLst/>
                <a:latin typeface="+mn-lt"/>
                <a:ea typeface="+mn-ea"/>
                <a:cs typeface="+mn-cs"/>
              </a:rPr>
              <a:t>This video can serve as an example for how to differentiate assignments and roles during</a:t>
            </a:r>
            <a:r>
              <a:rPr lang="en-US" sz="1200" kern="1200" baseline="0" dirty="0" smtClean="0">
                <a:solidFill>
                  <a:schemeClr val="tx1"/>
                </a:solidFill>
                <a:effectLst/>
                <a:latin typeface="+mn-lt"/>
                <a:ea typeface="+mn-ea"/>
                <a:cs typeface="+mn-cs"/>
              </a:rPr>
              <a:t> the Geo-Inquiry process.</a:t>
            </a:r>
            <a:endParaRPr lang="en-US" dirty="0"/>
          </a:p>
        </p:txBody>
      </p:sp>
      <p:sp>
        <p:nvSpPr>
          <p:cNvPr id="4" name="Slide Number Placeholder 3"/>
          <p:cNvSpPr>
            <a:spLocks noGrp="1"/>
          </p:cNvSpPr>
          <p:nvPr>
            <p:ph type="sldNum" sz="quarter" idx="10"/>
          </p:nvPr>
        </p:nvSpPr>
        <p:spPr/>
        <p:txBody>
          <a:bodyPr/>
          <a:lstStyle/>
          <a:p>
            <a:fld id="{0204811B-CC85-414B-8281-6F0F24EBFD01}" type="slidenum">
              <a:rPr lang="en-US" smtClean="0"/>
              <a:t>11</a:t>
            </a:fld>
            <a:endParaRPr lang="en-US"/>
          </a:p>
        </p:txBody>
      </p:sp>
    </p:spTree>
    <p:extLst>
      <p:ext uri="{BB962C8B-B14F-4D97-AF65-F5344CB8AC3E}">
        <p14:creationId xmlns:p14="http://schemas.microsoft.com/office/powerpoint/2010/main" val="2397070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B96303-80CF-4EA3-B37A-A0DD87C3AAB3}" type="datetimeFigureOut">
              <a:rPr lang="en-US" smtClean="0"/>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A7563-92F7-4443-900C-E6B7F5AA9D7C}" type="slidenum">
              <a:rPr lang="en-US" smtClean="0"/>
              <a:t>‹#›</a:t>
            </a:fld>
            <a:endParaRPr lang="en-US"/>
          </a:p>
        </p:txBody>
      </p:sp>
    </p:spTree>
    <p:extLst>
      <p:ext uri="{BB962C8B-B14F-4D97-AF65-F5344CB8AC3E}">
        <p14:creationId xmlns:p14="http://schemas.microsoft.com/office/powerpoint/2010/main" val="862417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B96303-80CF-4EA3-B37A-A0DD87C3AAB3}" type="datetimeFigureOut">
              <a:rPr lang="en-US" smtClean="0"/>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A7563-92F7-4443-900C-E6B7F5AA9D7C}" type="slidenum">
              <a:rPr lang="en-US" smtClean="0"/>
              <a:t>‹#›</a:t>
            </a:fld>
            <a:endParaRPr lang="en-US"/>
          </a:p>
        </p:txBody>
      </p:sp>
    </p:spTree>
    <p:extLst>
      <p:ext uri="{BB962C8B-B14F-4D97-AF65-F5344CB8AC3E}">
        <p14:creationId xmlns:p14="http://schemas.microsoft.com/office/powerpoint/2010/main" val="332434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B96303-80CF-4EA3-B37A-A0DD87C3AAB3}" type="datetimeFigureOut">
              <a:rPr lang="en-US" smtClean="0"/>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A7563-92F7-4443-900C-E6B7F5AA9D7C}" type="slidenum">
              <a:rPr lang="en-US" smtClean="0"/>
              <a:t>‹#›</a:t>
            </a:fld>
            <a:endParaRPr lang="en-US"/>
          </a:p>
        </p:txBody>
      </p:sp>
    </p:spTree>
    <p:extLst>
      <p:ext uri="{BB962C8B-B14F-4D97-AF65-F5344CB8AC3E}">
        <p14:creationId xmlns:p14="http://schemas.microsoft.com/office/powerpoint/2010/main" val="26394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B96303-80CF-4EA3-B37A-A0DD87C3AAB3}" type="datetimeFigureOut">
              <a:rPr lang="en-US" smtClean="0"/>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A7563-92F7-4443-900C-E6B7F5AA9D7C}" type="slidenum">
              <a:rPr lang="en-US" smtClean="0"/>
              <a:t>‹#›</a:t>
            </a:fld>
            <a:endParaRPr lang="en-US"/>
          </a:p>
        </p:txBody>
      </p:sp>
    </p:spTree>
    <p:extLst>
      <p:ext uri="{BB962C8B-B14F-4D97-AF65-F5344CB8AC3E}">
        <p14:creationId xmlns:p14="http://schemas.microsoft.com/office/powerpoint/2010/main" val="2512183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B96303-80CF-4EA3-B37A-A0DD87C3AAB3}" type="datetimeFigureOut">
              <a:rPr lang="en-US" smtClean="0"/>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A7563-92F7-4443-900C-E6B7F5AA9D7C}" type="slidenum">
              <a:rPr lang="en-US" smtClean="0"/>
              <a:t>‹#›</a:t>
            </a:fld>
            <a:endParaRPr lang="en-US"/>
          </a:p>
        </p:txBody>
      </p:sp>
    </p:spTree>
    <p:extLst>
      <p:ext uri="{BB962C8B-B14F-4D97-AF65-F5344CB8AC3E}">
        <p14:creationId xmlns:p14="http://schemas.microsoft.com/office/powerpoint/2010/main" val="1403243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B96303-80CF-4EA3-B37A-A0DD87C3AAB3}" type="datetimeFigureOut">
              <a:rPr lang="en-US" smtClean="0"/>
              <a:t>6/27/2019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A7563-92F7-4443-900C-E6B7F5AA9D7C}" type="slidenum">
              <a:rPr lang="en-US" smtClean="0"/>
              <a:t>‹#›</a:t>
            </a:fld>
            <a:endParaRPr lang="en-US"/>
          </a:p>
        </p:txBody>
      </p:sp>
    </p:spTree>
    <p:extLst>
      <p:ext uri="{BB962C8B-B14F-4D97-AF65-F5344CB8AC3E}">
        <p14:creationId xmlns:p14="http://schemas.microsoft.com/office/powerpoint/2010/main" val="1638894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B96303-80CF-4EA3-B37A-A0DD87C3AAB3}" type="datetimeFigureOut">
              <a:rPr lang="en-US" smtClean="0"/>
              <a:t>6/27/2019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2A7563-92F7-4443-900C-E6B7F5AA9D7C}" type="slidenum">
              <a:rPr lang="en-US" smtClean="0"/>
              <a:t>‹#›</a:t>
            </a:fld>
            <a:endParaRPr lang="en-US"/>
          </a:p>
        </p:txBody>
      </p:sp>
    </p:spTree>
    <p:extLst>
      <p:ext uri="{BB962C8B-B14F-4D97-AF65-F5344CB8AC3E}">
        <p14:creationId xmlns:p14="http://schemas.microsoft.com/office/powerpoint/2010/main" val="2630303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B96303-80CF-4EA3-B37A-A0DD87C3AAB3}" type="datetimeFigureOut">
              <a:rPr lang="en-US" smtClean="0"/>
              <a:t>6/27/2019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2A7563-92F7-4443-900C-E6B7F5AA9D7C}" type="slidenum">
              <a:rPr lang="en-US" smtClean="0"/>
              <a:t>‹#›</a:t>
            </a:fld>
            <a:endParaRPr lang="en-US"/>
          </a:p>
        </p:txBody>
      </p:sp>
    </p:spTree>
    <p:extLst>
      <p:ext uri="{BB962C8B-B14F-4D97-AF65-F5344CB8AC3E}">
        <p14:creationId xmlns:p14="http://schemas.microsoft.com/office/powerpoint/2010/main" val="4125385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B96303-80CF-4EA3-B37A-A0DD87C3AAB3}" type="datetimeFigureOut">
              <a:rPr lang="en-US" smtClean="0"/>
              <a:t>6/27/2019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2A7563-92F7-4443-900C-E6B7F5AA9D7C}" type="slidenum">
              <a:rPr lang="en-US" smtClean="0"/>
              <a:t>‹#›</a:t>
            </a:fld>
            <a:endParaRPr lang="en-US"/>
          </a:p>
        </p:txBody>
      </p:sp>
    </p:spTree>
    <p:extLst>
      <p:ext uri="{BB962C8B-B14F-4D97-AF65-F5344CB8AC3E}">
        <p14:creationId xmlns:p14="http://schemas.microsoft.com/office/powerpoint/2010/main" val="4244006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B96303-80CF-4EA3-B37A-A0DD87C3AAB3}" type="datetimeFigureOut">
              <a:rPr lang="en-US" smtClean="0"/>
              <a:t>6/27/2019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A7563-92F7-4443-900C-E6B7F5AA9D7C}" type="slidenum">
              <a:rPr lang="en-US" smtClean="0"/>
              <a:t>‹#›</a:t>
            </a:fld>
            <a:endParaRPr lang="en-US"/>
          </a:p>
        </p:txBody>
      </p:sp>
    </p:spTree>
    <p:extLst>
      <p:ext uri="{BB962C8B-B14F-4D97-AF65-F5344CB8AC3E}">
        <p14:creationId xmlns:p14="http://schemas.microsoft.com/office/powerpoint/2010/main" val="3314021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B96303-80CF-4EA3-B37A-A0DD87C3AAB3}" type="datetimeFigureOut">
              <a:rPr lang="en-US" smtClean="0"/>
              <a:t>6/27/2019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A7563-92F7-4443-900C-E6B7F5AA9D7C}" type="slidenum">
              <a:rPr lang="en-US" smtClean="0"/>
              <a:t>‹#›</a:t>
            </a:fld>
            <a:endParaRPr lang="en-US"/>
          </a:p>
        </p:txBody>
      </p:sp>
    </p:spTree>
    <p:extLst>
      <p:ext uri="{BB962C8B-B14F-4D97-AF65-F5344CB8AC3E}">
        <p14:creationId xmlns:p14="http://schemas.microsoft.com/office/powerpoint/2010/main" val="3107561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B96303-80CF-4EA3-B37A-A0DD87C3AAB3}" type="datetimeFigureOut">
              <a:rPr lang="en-US" smtClean="0"/>
              <a:t>6/27/2019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A7563-92F7-4443-900C-E6B7F5AA9D7C}" type="slidenum">
              <a:rPr lang="en-US" smtClean="0"/>
              <a:t>‹#›</a:t>
            </a:fld>
            <a:endParaRPr lang="en-US"/>
          </a:p>
        </p:txBody>
      </p:sp>
    </p:spTree>
    <p:extLst>
      <p:ext uri="{BB962C8B-B14F-4D97-AF65-F5344CB8AC3E}">
        <p14:creationId xmlns:p14="http://schemas.microsoft.com/office/powerpoint/2010/main" val="3063580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teachingchannel.org/videos/differentiating-instruction-strateg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12.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tmp"/></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tm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776999"/>
            <a:ext cx="9144000" cy="2387600"/>
          </a:xfrm>
        </p:spPr>
        <p:txBody>
          <a:bodyPr>
            <a:normAutofit fontScale="90000"/>
          </a:bodyPr>
          <a:lstStyle/>
          <a:p>
            <a:r>
              <a:rPr lang="en-US" dirty="0" smtClean="0"/>
              <a:t>Welcome</a:t>
            </a:r>
            <a:br>
              <a:rPr lang="en-US" dirty="0" smtClean="0"/>
            </a:br>
            <a:r>
              <a:rPr lang="en-US" dirty="0" smtClean="0"/>
              <a:t>National Geographic </a:t>
            </a:r>
            <a:br>
              <a:rPr lang="en-US" dirty="0" smtClean="0"/>
            </a:br>
            <a:r>
              <a:rPr lang="en-US" dirty="0" smtClean="0"/>
              <a:t>Geo-Inquiry Cohort!</a:t>
            </a:r>
            <a:endParaRPr lang="en-US" dirty="0"/>
          </a:p>
        </p:txBody>
      </p:sp>
      <p:sp>
        <p:nvSpPr>
          <p:cNvPr id="3" name="Subtitle 2"/>
          <p:cNvSpPr>
            <a:spLocks noGrp="1"/>
          </p:cNvSpPr>
          <p:nvPr>
            <p:ph type="subTitle" idx="1"/>
          </p:nvPr>
        </p:nvSpPr>
        <p:spPr>
          <a:xfrm>
            <a:off x="1523999" y="3396343"/>
            <a:ext cx="9144000" cy="3086382"/>
          </a:xfrm>
        </p:spPr>
        <p:txBody>
          <a:bodyPr>
            <a:normAutofit lnSpcReduction="10000"/>
          </a:bodyPr>
          <a:lstStyle/>
          <a:p>
            <a:endParaRPr lang="en-US" dirty="0" smtClean="0"/>
          </a:p>
          <a:p>
            <a:r>
              <a:rPr lang="en-US" dirty="0" smtClean="0"/>
              <a:t>December 10, 2018</a:t>
            </a:r>
          </a:p>
          <a:p>
            <a:endParaRPr lang="en-US" dirty="0"/>
          </a:p>
          <a:p>
            <a:endParaRPr lang="en-US" dirty="0"/>
          </a:p>
          <a:p>
            <a:pPr algn="r"/>
            <a:r>
              <a:rPr lang="en-US" sz="1600" dirty="0" smtClean="0"/>
              <a:t>Chris Hines, National Geographic</a:t>
            </a:r>
          </a:p>
          <a:p>
            <a:pPr algn="r"/>
            <a:r>
              <a:rPr lang="en-US" sz="1600" dirty="0" smtClean="0"/>
              <a:t>Adam </a:t>
            </a:r>
            <a:r>
              <a:rPr lang="en-US" sz="1600" dirty="0" err="1" smtClean="0"/>
              <a:t>Dastrup</a:t>
            </a:r>
            <a:r>
              <a:rPr lang="en-US" sz="1600" dirty="0" smtClean="0"/>
              <a:t>, Salt Lake Community College</a:t>
            </a:r>
          </a:p>
          <a:p>
            <a:pPr algn="r"/>
            <a:r>
              <a:rPr lang="en-US" sz="1600" dirty="0" smtClean="0"/>
              <a:t>Merinda Davis, Alpine School District</a:t>
            </a:r>
          </a:p>
          <a:p>
            <a:pPr algn="r"/>
            <a:r>
              <a:rPr lang="en-US" sz="1600" dirty="0" smtClean="0"/>
              <a:t>Dessie Olson, Salt Lake City School District</a:t>
            </a:r>
            <a:endParaRPr lang="en-US" sz="1600" dirty="0"/>
          </a:p>
        </p:txBody>
      </p:sp>
      <p:pic>
        <p:nvPicPr>
          <p:cNvPr id="4" name="Picture 3" descr="http://www.slcschools.org/styleguide/images/SLCSDLogo_Primary_Solid.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0864" y="4972335"/>
            <a:ext cx="1829209" cy="1682788"/>
          </a:xfrm>
          <a:prstGeom prst="rect">
            <a:avLst/>
          </a:prstGeom>
          <a:noFill/>
          <a:ln>
            <a:noFill/>
          </a:ln>
        </p:spPr>
      </p:pic>
      <p:pic>
        <p:nvPicPr>
          <p:cNvPr id="5" name="Picture 4" descr="Educator Tips Teaching Across Perspectives.pdf (SECURED) - Adobe Acrobat Reader DC"/>
          <p:cNvPicPr>
            <a:picLocks noChangeAspect="1"/>
          </p:cNvPicPr>
          <p:nvPr/>
        </p:nvPicPr>
        <p:blipFill rotWithShape="1">
          <a:blip r:embed="rId3">
            <a:extLst>
              <a:ext uri="{28A0092B-C50C-407E-A947-70E740481C1C}">
                <a14:useLocalDpi xmlns:a14="http://schemas.microsoft.com/office/drawing/2010/main" val="0"/>
              </a:ext>
            </a:extLst>
          </a:blip>
          <a:srcRect l="22117" t="29832" r="67628" b="59696"/>
          <a:stretch/>
        </p:blipFill>
        <p:spPr>
          <a:xfrm>
            <a:off x="312575" y="5144732"/>
            <a:ext cx="2422849" cy="1337993"/>
          </a:xfrm>
          <a:prstGeom prst="rect">
            <a:avLst/>
          </a:prstGeom>
        </p:spPr>
      </p:pic>
    </p:spTree>
    <p:extLst>
      <p:ext uri="{BB962C8B-B14F-4D97-AF65-F5344CB8AC3E}">
        <p14:creationId xmlns:p14="http://schemas.microsoft.com/office/powerpoint/2010/main" val="280023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هذا المقال تلخيص لما تم التطرق إليه من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2558256"/>
            <a:ext cx="4762500" cy="3190875"/>
          </a:xfrm>
          <a:prstGeom prst="rect">
            <a:avLst/>
          </a:prstGeom>
        </p:spPr>
      </p:pic>
      <p:sp>
        <p:nvSpPr>
          <p:cNvPr id="2" name="Title 1"/>
          <p:cNvSpPr>
            <a:spLocks noGrp="1"/>
          </p:cNvSpPr>
          <p:nvPr>
            <p:ph type="title"/>
          </p:nvPr>
        </p:nvSpPr>
        <p:spPr/>
        <p:txBody>
          <a:bodyPr/>
          <a:lstStyle/>
          <a:p>
            <a:r>
              <a:rPr lang="en-US" dirty="0" smtClean="0"/>
              <a:t>How can we differentiate &amp; for whom?</a:t>
            </a:r>
            <a:endParaRPr lang="en-US" dirty="0"/>
          </a:p>
        </p:txBody>
      </p:sp>
      <p:sp>
        <p:nvSpPr>
          <p:cNvPr id="3" name="Content Placeholder 2"/>
          <p:cNvSpPr>
            <a:spLocks noGrp="1"/>
          </p:cNvSpPr>
          <p:nvPr>
            <p:ph idx="1"/>
          </p:nvPr>
        </p:nvSpPr>
        <p:spPr>
          <a:xfrm>
            <a:off x="838200" y="1978025"/>
            <a:ext cx="5048250" cy="4351338"/>
          </a:xfrm>
          <a:solidFill>
            <a:schemeClr val="bg1"/>
          </a:solidFill>
        </p:spPr>
        <p:txBody>
          <a:bodyPr/>
          <a:lstStyle/>
          <a:p>
            <a:r>
              <a:rPr lang="en-US" b="1" dirty="0" smtClean="0">
                <a:solidFill>
                  <a:srgbClr val="FF0000"/>
                </a:solidFill>
              </a:rPr>
              <a:t>Content</a:t>
            </a:r>
            <a:r>
              <a:rPr lang="en-US" dirty="0" smtClean="0"/>
              <a:t> – what is taught</a:t>
            </a:r>
            <a:endParaRPr lang="en-US" dirty="0"/>
          </a:p>
          <a:p>
            <a:endParaRPr lang="en-US" dirty="0" smtClean="0">
              <a:solidFill>
                <a:srgbClr val="FF0000"/>
              </a:solidFill>
            </a:endParaRPr>
          </a:p>
          <a:p>
            <a:r>
              <a:rPr lang="en-US" b="1" dirty="0" smtClean="0">
                <a:solidFill>
                  <a:srgbClr val="FF0000"/>
                </a:solidFill>
              </a:rPr>
              <a:t>Process</a:t>
            </a:r>
            <a:r>
              <a:rPr lang="en-US" dirty="0" smtClean="0"/>
              <a:t> – How it’s taught</a:t>
            </a:r>
          </a:p>
          <a:p>
            <a:endParaRPr lang="en-US" dirty="0" smtClean="0">
              <a:solidFill>
                <a:srgbClr val="FF0000"/>
              </a:solidFill>
            </a:endParaRPr>
          </a:p>
          <a:p>
            <a:r>
              <a:rPr lang="en-US" b="1" dirty="0" smtClean="0">
                <a:solidFill>
                  <a:srgbClr val="FF0000"/>
                </a:solidFill>
              </a:rPr>
              <a:t>Product</a:t>
            </a:r>
            <a:r>
              <a:rPr lang="en-US" dirty="0" smtClean="0"/>
              <a:t> – How can students demonstrate what they learned?</a:t>
            </a:r>
          </a:p>
          <a:p>
            <a:endParaRPr lang="en-US" dirty="0"/>
          </a:p>
          <a:p>
            <a:pPr marL="0" indent="0" algn="ctr">
              <a:buNone/>
            </a:pPr>
            <a:r>
              <a:rPr lang="en-US" b="1" dirty="0" smtClean="0">
                <a:solidFill>
                  <a:srgbClr val="FF0000"/>
                </a:solidFill>
              </a:rPr>
              <a:t>EVERYONE</a:t>
            </a:r>
            <a:endParaRPr lang="en-US" b="1" dirty="0">
              <a:solidFill>
                <a:srgbClr val="FF0000"/>
              </a:solidFill>
            </a:endParaRPr>
          </a:p>
        </p:txBody>
      </p:sp>
      <p:sp>
        <p:nvSpPr>
          <p:cNvPr id="4" name="Footer Placeholder 3"/>
          <p:cNvSpPr>
            <a:spLocks noGrp="1"/>
          </p:cNvSpPr>
          <p:nvPr>
            <p:ph type="ftr" sz="quarter" idx="11"/>
          </p:nvPr>
        </p:nvSpPr>
        <p:spPr/>
        <p:txBody>
          <a:bodyPr/>
          <a:lstStyle/>
          <a:p>
            <a:r>
              <a:rPr lang="en-US" smtClean="0"/>
              <a:t>SLCC CEAL100 September2018</a:t>
            </a:r>
            <a:endParaRPr lang="en-US"/>
          </a:p>
        </p:txBody>
      </p:sp>
    </p:spTree>
    <p:extLst>
      <p:ext uri="{BB962C8B-B14F-4D97-AF65-F5344CB8AC3E}">
        <p14:creationId xmlns:p14="http://schemas.microsoft.com/office/powerpoint/2010/main" val="135431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fferentiating Instruction Using Learning Menus - Internet Explorer">
            <a:hlinkClick r:id="rId3"/>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22805" t="31428" r="37088" b="21206"/>
          <a:stretch/>
        </p:blipFill>
        <p:spPr>
          <a:xfrm>
            <a:off x="1814285" y="222741"/>
            <a:ext cx="8563429" cy="5931739"/>
          </a:xfrm>
        </p:spPr>
      </p:pic>
      <p:sp>
        <p:nvSpPr>
          <p:cNvPr id="4" name="Footer Placeholder 3"/>
          <p:cNvSpPr>
            <a:spLocks noGrp="1"/>
          </p:cNvSpPr>
          <p:nvPr>
            <p:ph type="ftr" sz="quarter" idx="11"/>
          </p:nvPr>
        </p:nvSpPr>
        <p:spPr/>
        <p:txBody>
          <a:bodyPr/>
          <a:lstStyle/>
          <a:p>
            <a:r>
              <a:rPr lang="en-US" smtClean="0"/>
              <a:t>SLCC CEAL100 September2018</a:t>
            </a:r>
            <a:endParaRPr lang="en-US"/>
          </a:p>
        </p:txBody>
      </p:sp>
    </p:spTree>
    <p:extLst>
      <p:ext uri="{BB962C8B-B14F-4D97-AF65-F5344CB8AC3E}">
        <p14:creationId xmlns:p14="http://schemas.microsoft.com/office/powerpoint/2010/main" val="181371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472" y="644404"/>
            <a:ext cx="10515600" cy="2852737"/>
          </a:xfrm>
        </p:spPr>
        <p:txBody>
          <a:bodyPr>
            <a:normAutofit fontScale="90000"/>
          </a:bodyPr>
          <a:lstStyle/>
          <a:p>
            <a:r>
              <a:rPr lang="en-US" dirty="0" smtClean="0"/>
              <a:t/>
            </a:r>
            <a:br>
              <a:rPr lang="en-US" dirty="0" smtClean="0"/>
            </a:br>
            <a:r>
              <a:rPr lang="en-US" dirty="0" smtClean="0"/>
              <a:t>A Discussion Strategy:</a:t>
            </a:r>
            <a:br>
              <a:rPr lang="en-US" dirty="0" smtClean="0"/>
            </a:br>
            <a:r>
              <a:rPr lang="en-US" dirty="0" smtClean="0"/>
              <a:t>Academic Conversations:</a:t>
            </a:r>
            <a:br>
              <a:rPr lang="en-US" dirty="0" smtClean="0"/>
            </a:br>
            <a:endParaRPr lang="en-US" dirty="0"/>
          </a:p>
        </p:txBody>
      </p:sp>
      <p:pic>
        <p:nvPicPr>
          <p:cNvPr id="3" name="Picture 2" descr="Academic Conversations | Stenhouse Publishers - Internet Explorer"/>
          <p:cNvPicPr>
            <a:picLocks noChangeAspect="1"/>
          </p:cNvPicPr>
          <p:nvPr/>
        </p:nvPicPr>
        <p:blipFill rotWithShape="1">
          <a:blip r:embed="rId3">
            <a:extLst>
              <a:ext uri="{28A0092B-C50C-407E-A947-70E740481C1C}">
                <a14:useLocalDpi xmlns:a14="http://schemas.microsoft.com/office/drawing/2010/main" val="0"/>
              </a:ext>
            </a:extLst>
          </a:blip>
          <a:srcRect l="18935" t="34527" r="59303" b="16142"/>
          <a:stretch/>
        </p:blipFill>
        <p:spPr>
          <a:xfrm>
            <a:off x="4614642" y="3072982"/>
            <a:ext cx="2653259" cy="32378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Footer Placeholder 1"/>
          <p:cNvSpPr>
            <a:spLocks noGrp="1"/>
          </p:cNvSpPr>
          <p:nvPr>
            <p:ph type="ftr" sz="quarter" idx="11"/>
          </p:nvPr>
        </p:nvSpPr>
        <p:spPr/>
        <p:txBody>
          <a:bodyPr/>
          <a:lstStyle/>
          <a:p>
            <a:r>
              <a:rPr lang="en-US" smtClean="0"/>
              <a:t>SLCC CEAL100 September 2018</a:t>
            </a:r>
            <a:endParaRPr lang="en-US"/>
          </a:p>
        </p:txBody>
      </p:sp>
    </p:spTree>
    <p:extLst>
      <p:ext uri="{BB962C8B-B14F-4D97-AF65-F5344CB8AC3E}">
        <p14:creationId xmlns:p14="http://schemas.microsoft.com/office/powerpoint/2010/main" val="3641411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n-US" altLang="en-US" sz="4000" b="1" dirty="0" smtClean="0"/>
              <a:t>To what degree is this an example of an academic conversation?</a:t>
            </a:r>
            <a:endParaRPr lang="en-US" altLang="en-US" sz="4000" b="1" dirty="0"/>
          </a:p>
        </p:txBody>
      </p:sp>
      <p:sp>
        <p:nvSpPr>
          <p:cNvPr id="20483" name="Rectangle 3"/>
          <p:cNvSpPr>
            <a:spLocks noGrp="1" noChangeArrowheads="1"/>
          </p:cNvSpPr>
          <p:nvPr>
            <p:ph type="body" idx="1"/>
          </p:nvPr>
        </p:nvSpPr>
        <p:spPr>
          <a:solidFill>
            <a:srgbClr val="FFFF00"/>
          </a:solidFill>
        </p:spPr>
        <p:txBody>
          <a:bodyPr>
            <a:normAutofit fontScale="92500" lnSpcReduction="10000"/>
          </a:bodyPr>
          <a:lstStyle/>
          <a:p>
            <a:pPr marL="457200" lvl="1" indent="0">
              <a:lnSpc>
                <a:spcPct val="80000"/>
              </a:lnSpc>
              <a:buNone/>
            </a:pPr>
            <a:r>
              <a:rPr lang="en-US" altLang="en-US" dirty="0"/>
              <a:t>Prompt: Discuss with your partner an important thing that happened during the Westward Expansion. </a:t>
            </a:r>
            <a:endParaRPr lang="en-US" altLang="en-US" dirty="0" smtClean="0"/>
          </a:p>
          <a:p>
            <a:pPr marL="457200" lvl="1" indent="0">
              <a:lnSpc>
                <a:spcPct val="80000"/>
              </a:lnSpc>
              <a:buNone/>
            </a:pPr>
            <a:endParaRPr lang="en-US" altLang="en-US" dirty="0"/>
          </a:p>
          <a:p>
            <a:pPr lvl="3">
              <a:lnSpc>
                <a:spcPct val="80000"/>
              </a:lnSpc>
            </a:pPr>
            <a:r>
              <a:rPr lang="en-US" altLang="en-US" sz="2400" dirty="0"/>
              <a:t>Student A: immigrants moved to new land</a:t>
            </a:r>
          </a:p>
          <a:p>
            <a:pPr lvl="3">
              <a:lnSpc>
                <a:spcPct val="80000"/>
              </a:lnSpc>
            </a:pPr>
            <a:endParaRPr lang="en-US" altLang="en-US" sz="2400" dirty="0" smtClean="0"/>
          </a:p>
          <a:p>
            <a:pPr lvl="3">
              <a:lnSpc>
                <a:spcPct val="80000"/>
              </a:lnSpc>
            </a:pPr>
            <a:r>
              <a:rPr lang="en-US" altLang="en-US" sz="2400" dirty="0" smtClean="0"/>
              <a:t>Students </a:t>
            </a:r>
            <a:r>
              <a:rPr lang="en-US" altLang="en-US" sz="2400" dirty="0"/>
              <a:t>B:  Indians lived there</a:t>
            </a:r>
          </a:p>
          <a:p>
            <a:pPr lvl="3">
              <a:lnSpc>
                <a:spcPct val="80000"/>
              </a:lnSpc>
            </a:pPr>
            <a:endParaRPr lang="en-US" altLang="en-US" sz="2400" dirty="0" smtClean="0"/>
          </a:p>
          <a:p>
            <a:pPr lvl="3">
              <a:lnSpc>
                <a:spcPct val="80000"/>
              </a:lnSpc>
            </a:pPr>
            <a:r>
              <a:rPr lang="en-US" altLang="en-US" sz="2400" dirty="0" smtClean="0"/>
              <a:t>Student </a:t>
            </a:r>
            <a:r>
              <a:rPr lang="en-US" altLang="en-US" sz="2400" dirty="0"/>
              <a:t>A: they traveled a long time</a:t>
            </a:r>
          </a:p>
          <a:p>
            <a:pPr lvl="3">
              <a:lnSpc>
                <a:spcPct val="80000"/>
              </a:lnSpc>
            </a:pPr>
            <a:endParaRPr lang="en-US" altLang="en-US" sz="2400" dirty="0" smtClean="0"/>
          </a:p>
          <a:p>
            <a:pPr lvl="3">
              <a:lnSpc>
                <a:spcPct val="80000"/>
              </a:lnSpc>
            </a:pPr>
            <a:r>
              <a:rPr lang="en-US" altLang="en-US" sz="2400" dirty="0" smtClean="0"/>
              <a:t>Student </a:t>
            </a:r>
            <a:r>
              <a:rPr lang="en-US" altLang="en-US" sz="2400" dirty="0"/>
              <a:t>B: many people killed</a:t>
            </a:r>
          </a:p>
          <a:p>
            <a:pPr lvl="3">
              <a:lnSpc>
                <a:spcPct val="80000"/>
              </a:lnSpc>
            </a:pPr>
            <a:endParaRPr lang="en-US" altLang="en-US" sz="2400" dirty="0" smtClean="0"/>
          </a:p>
          <a:p>
            <a:pPr lvl="3">
              <a:lnSpc>
                <a:spcPct val="80000"/>
              </a:lnSpc>
            </a:pPr>
            <a:r>
              <a:rPr lang="en-US" altLang="en-US" sz="2400" dirty="0" smtClean="0"/>
              <a:t>Student </a:t>
            </a:r>
            <a:r>
              <a:rPr lang="en-US" altLang="en-US" sz="2400" dirty="0"/>
              <a:t>A: the U.S. was bigger </a:t>
            </a:r>
          </a:p>
          <a:p>
            <a:pPr lvl="3">
              <a:lnSpc>
                <a:spcPct val="80000"/>
              </a:lnSpc>
            </a:pPr>
            <a:endParaRPr lang="en-US" altLang="en-US" sz="2400" dirty="0" smtClean="0"/>
          </a:p>
          <a:p>
            <a:pPr lvl="3">
              <a:lnSpc>
                <a:spcPct val="80000"/>
              </a:lnSpc>
            </a:pPr>
            <a:r>
              <a:rPr lang="en-US" altLang="en-US" sz="2400" dirty="0" smtClean="0"/>
              <a:t>Student </a:t>
            </a:r>
            <a:r>
              <a:rPr lang="en-US" altLang="en-US" sz="2400" dirty="0"/>
              <a:t>B: yeah....</a:t>
            </a:r>
          </a:p>
          <a:p>
            <a:pPr eaLnBrk="1" hangingPunct="1">
              <a:lnSpc>
                <a:spcPct val="80000"/>
              </a:lnSpc>
            </a:pPr>
            <a:endParaRPr lang="en-US" altLang="en-US" dirty="0"/>
          </a:p>
          <a:p>
            <a:pPr eaLnBrk="1" hangingPunct="1">
              <a:lnSpc>
                <a:spcPct val="80000"/>
              </a:lnSpc>
            </a:pPr>
            <a:endParaRPr lang="en-US" altLang="en-US" sz="1000" dirty="0"/>
          </a:p>
        </p:txBody>
      </p:sp>
      <p:sp>
        <p:nvSpPr>
          <p:cNvPr id="4" name="Footer Placeholder 3"/>
          <p:cNvSpPr>
            <a:spLocks noGrp="1"/>
          </p:cNvSpPr>
          <p:nvPr>
            <p:ph type="ftr" sz="quarter" idx="11"/>
          </p:nvPr>
        </p:nvSpPr>
        <p:spPr>
          <a:xfrm>
            <a:off x="4038600" y="6356350"/>
            <a:ext cx="4114800" cy="365125"/>
          </a:xfrm>
        </p:spPr>
        <p:txBody>
          <a:bodyPr/>
          <a:lstStyle/>
          <a:p>
            <a:r>
              <a:rPr lang="en-US" smtClean="0"/>
              <a:t>SLCC CEAL100 September 2018</a:t>
            </a:r>
            <a:endParaRPr lang="en-US" dirty="0"/>
          </a:p>
        </p:txBody>
      </p:sp>
    </p:spTree>
    <p:extLst>
      <p:ext uri="{BB962C8B-B14F-4D97-AF65-F5344CB8AC3E}">
        <p14:creationId xmlns:p14="http://schemas.microsoft.com/office/powerpoint/2010/main" val="2589792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en-US" dirty="0"/>
          </a:p>
        </p:txBody>
      </p:sp>
      <p:sp>
        <p:nvSpPr>
          <p:cNvPr id="3" name="Content Placeholder 2"/>
          <p:cNvSpPr>
            <a:spLocks noGrp="1"/>
          </p:cNvSpPr>
          <p:nvPr>
            <p:ph idx="1"/>
          </p:nvPr>
        </p:nvSpPr>
        <p:spPr>
          <a:solidFill>
            <a:schemeClr val="bg1"/>
          </a:solidFill>
        </p:spPr>
        <p:txBody>
          <a:bodyPr/>
          <a:lstStyle/>
          <a:p>
            <a:r>
              <a:rPr lang="en-US" dirty="0" smtClean="0"/>
              <a:t>Most learners don’t walk into our classrooms with the tools necessary to engage in purposeful, academic conversations with their peers</a:t>
            </a:r>
          </a:p>
          <a:p>
            <a:endParaRPr lang="en-US" dirty="0" smtClean="0"/>
          </a:p>
          <a:p>
            <a:r>
              <a:rPr lang="en-US" dirty="0" smtClean="0"/>
              <a:t>We must explicitly teach these skills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2023" y="4417033"/>
            <a:ext cx="3084819" cy="1759929"/>
          </a:xfrm>
          <a:prstGeom prst="rect">
            <a:avLst/>
          </a:prstGeom>
        </p:spPr>
      </p:pic>
      <p:sp>
        <p:nvSpPr>
          <p:cNvPr id="5" name="Footer Placeholder 4"/>
          <p:cNvSpPr>
            <a:spLocks noGrp="1"/>
          </p:cNvSpPr>
          <p:nvPr>
            <p:ph type="ftr" sz="quarter" idx="11"/>
          </p:nvPr>
        </p:nvSpPr>
        <p:spPr/>
        <p:txBody>
          <a:bodyPr/>
          <a:lstStyle/>
          <a:p>
            <a:r>
              <a:rPr lang="en-US" smtClean="0"/>
              <a:t>SLCC CEAL100 September 2018</a:t>
            </a:r>
            <a:endParaRPr lang="en-US"/>
          </a:p>
        </p:txBody>
      </p:sp>
    </p:spTree>
    <p:extLst>
      <p:ext uri="{BB962C8B-B14F-4D97-AF65-F5344CB8AC3E}">
        <p14:creationId xmlns:p14="http://schemas.microsoft.com/office/powerpoint/2010/main" val="267595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Discussions &amp; </a:t>
            </a:r>
            <a:br>
              <a:rPr lang="en-US" dirty="0" smtClean="0"/>
            </a:br>
            <a:r>
              <a:rPr lang="en-US" dirty="0" smtClean="0"/>
              <a:t>Academic Conversations</a:t>
            </a:r>
            <a:endParaRPr lang="en-US" dirty="0"/>
          </a:p>
        </p:txBody>
      </p:sp>
      <p:sp>
        <p:nvSpPr>
          <p:cNvPr id="3" name="Content Placeholder 2"/>
          <p:cNvSpPr>
            <a:spLocks noGrp="1"/>
          </p:cNvSpPr>
          <p:nvPr>
            <p:ph idx="1"/>
          </p:nvPr>
        </p:nvSpPr>
        <p:spPr>
          <a:xfrm>
            <a:off x="5573486" y="2000011"/>
            <a:ext cx="5747657" cy="4047015"/>
          </a:xfrm>
          <a:solidFill>
            <a:schemeClr val="bg1"/>
          </a:solidFill>
        </p:spPr>
        <p:txBody>
          <a:bodyPr/>
          <a:lstStyle/>
          <a:p>
            <a:pPr marL="0" indent="0">
              <a:buNone/>
            </a:pPr>
            <a:endParaRPr lang="en-US" dirty="0" smtClean="0"/>
          </a:p>
          <a:p>
            <a:pPr marL="0" indent="0">
              <a:buNone/>
            </a:pPr>
            <a:r>
              <a:rPr lang="en-US" dirty="0" smtClean="0"/>
              <a:t>“Discourse in the classroom is </a:t>
            </a:r>
            <a:r>
              <a:rPr lang="en-US" dirty="0" smtClean="0">
                <a:solidFill>
                  <a:srgbClr val="FF0000"/>
                </a:solidFill>
              </a:rPr>
              <a:t>less than 2 minutes an hour </a:t>
            </a:r>
            <a:r>
              <a:rPr lang="en-US" dirty="0" smtClean="0"/>
              <a:t>and even less for struggling students.”</a:t>
            </a:r>
          </a:p>
          <a:p>
            <a:pPr marL="0" indent="0" algn="r">
              <a:buNone/>
            </a:pPr>
            <a:r>
              <a:rPr lang="en-US" dirty="0"/>
              <a:t>Wilhelm and Smith, </a:t>
            </a:r>
            <a:r>
              <a:rPr lang="en-US" dirty="0" smtClean="0"/>
              <a:t>2012</a:t>
            </a:r>
            <a:endParaRPr lang="en-US" dirty="0"/>
          </a:p>
        </p:txBody>
      </p:sp>
      <p:sp>
        <p:nvSpPr>
          <p:cNvPr id="6" name="AutoShape 6" descr="Image result for thinking"/>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Footer Placeholder 3"/>
          <p:cNvSpPr>
            <a:spLocks noGrp="1"/>
          </p:cNvSpPr>
          <p:nvPr>
            <p:ph type="ftr" sz="quarter" idx="11"/>
          </p:nvPr>
        </p:nvSpPr>
        <p:spPr/>
        <p:txBody>
          <a:bodyPr/>
          <a:lstStyle/>
          <a:p>
            <a:r>
              <a:rPr lang="en-US" smtClean="0"/>
              <a:t>SLCC CEAL100 September 2018</a:t>
            </a: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958" y="2000011"/>
            <a:ext cx="4955528" cy="4047015"/>
          </a:xfrm>
          <a:prstGeom prst="rect">
            <a:avLst/>
          </a:prstGeom>
        </p:spPr>
      </p:pic>
    </p:spTree>
    <p:extLst>
      <p:ext uri="{BB962C8B-B14F-4D97-AF65-F5344CB8AC3E}">
        <p14:creationId xmlns:p14="http://schemas.microsoft.com/office/powerpoint/2010/main" val="1925242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252728"/>
          </a:xfrm>
        </p:spPr>
        <p:txBody>
          <a:bodyPr>
            <a:normAutofit/>
          </a:bodyPr>
          <a:lstStyle/>
          <a:p>
            <a:pPr algn="ctr"/>
            <a:r>
              <a:rPr lang="en-US" dirty="0" smtClean="0"/>
              <a:t>Student Talk vs. Teacher </a:t>
            </a:r>
            <a:r>
              <a:rPr lang="en-US" dirty="0" smtClean="0"/>
              <a:t>Talk</a:t>
            </a:r>
            <a:br>
              <a:rPr lang="en-US" dirty="0" smtClean="0"/>
            </a:br>
            <a:r>
              <a:rPr lang="en-US" sz="1800" dirty="0" smtClean="0"/>
              <a:t>from the book, Academic Conversations</a:t>
            </a:r>
            <a:endParaRPr lang="en-US" sz="1800" dirty="0"/>
          </a:p>
        </p:txBody>
      </p:sp>
      <p:graphicFrame>
        <p:nvGraphicFramePr>
          <p:cNvPr id="7" name="Table 6"/>
          <p:cNvGraphicFramePr>
            <a:graphicFrameLocks noGrp="1"/>
          </p:cNvGraphicFramePr>
          <p:nvPr>
            <p:extLst>
              <p:ext uri="{D42A27DB-BD31-4B8C-83A1-F6EECF244321}">
                <p14:modId xmlns:p14="http://schemas.microsoft.com/office/powerpoint/2010/main" val="3653307180"/>
              </p:ext>
            </p:extLst>
          </p:nvPr>
        </p:nvGraphicFramePr>
        <p:xfrm>
          <a:off x="462580" y="925418"/>
          <a:ext cx="11080376" cy="5932582"/>
        </p:xfrm>
        <a:graphic>
          <a:graphicData uri="http://schemas.openxmlformats.org/drawingml/2006/table">
            <a:tbl>
              <a:tblPr firstRow="1" bandRow="1">
                <a:tableStyleId>{073A0DAA-6AF3-43AB-8588-CEC1D06C72B9}</a:tableStyleId>
              </a:tblPr>
              <a:tblGrid>
                <a:gridCol w="5540187">
                  <a:extLst>
                    <a:ext uri="{9D8B030D-6E8A-4147-A177-3AD203B41FA5}">
                      <a16:colId xmlns:a16="http://schemas.microsoft.com/office/drawing/2014/main" val="20000"/>
                    </a:ext>
                  </a:extLst>
                </a:gridCol>
                <a:gridCol w="5540189">
                  <a:extLst>
                    <a:ext uri="{9D8B030D-6E8A-4147-A177-3AD203B41FA5}">
                      <a16:colId xmlns:a16="http://schemas.microsoft.com/office/drawing/2014/main" val="20001"/>
                    </a:ext>
                  </a:extLst>
                </a:gridCol>
              </a:tblGrid>
              <a:tr h="891521">
                <a:tc>
                  <a:txBody>
                    <a:bodyPr/>
                    <a:lstStyle/>
                    <a:p>
                      <a:r>
                        <a:rPr lang="en-US" sz="2400" b="1" dirty="0" smtClean="0"/>
                        <a:t>ACADEMIC</a:t>
                      </a:r>
                      <a:r>
                        <a:rPr lang="en-US" sz="2400" b="1" baseline="0" dirty="0" smtClean="0"/>
                        <a:t> CONVERSATIONS</a:t>
                      </a:r>
                      <a:endParaRPr lang="en-US" sz="2400" b="1" dirty="0"/>
                    </a:p>
                  </a:txBody>
                  <a:tcPr anchor="ctr">
                    <a:lnR w="57150" cap="flat" cmpd="sng" algn="ctr">
                      <a:solidFill>
                        <a:schemeClr val="tx1"/>
                      </a:solidFill>
                      <a:prstDash val="solid"/>
                      <a:round/>
                      <a:headEnd type="none" w="med" len="med"/>
                      <a:tailEnd type="none" w="med" len="med"/>
                    </a:lnR>
                    <a:solidFill>
                      <a:srgbClr val="FF0000"/>
                    </a:solidFill>
                  </a:tcPr>
                </a:tc>
                <a:tc>
                  <a:txBody>
                    <a:bodyPr/>
                    <a:lstStyle/>
                    <a:p>
                      <a:r>
                        <a:rPr lang="en-US" sz="2400" dirty="0" smtClean="0"/>
                        <a:t>TRADITIONAL CLASS DISCUSSIONS</a:t>
                      </a:r>
                      <a:endParaRPr lang="en-US" sz="2400" dirty="0"/>
                    </a:p>
                  </a:txBody>
                  <a:tcPr anchor="ctr">
                    <a:lnL w="571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495289">
                <a:tc>
                  <a:txBody>
                    <a:bodyPr/>
                    <a:lstStyle/>
                    <a:p>
                      <a:r>
                        <a:rPr lang="en-US" sz="2400" dirty="0" smtClean="0">
                          <a:solidFill>
                            <a:srgbClr val="FF0000"/>
                          </a:solidFill>
                        </a:rPr>
                        <a:t>97% student talk</a:t>
                      </a:r>
                      <a:endParaRPr lang="en-US" sz="2400" dirty="0">
                        <a:solidFill>
                          <a:srgbClr val="FF0000"/>
                        </a:solidFill>
                      </a:endParaRPr>
                    </a:p>
                  </a:txBody>
                  <a:tcPr anchor="ctr"/>
                </a:tc>
                <a:tc>
                  <a:txBody>
                    <a:bodyPr/>
                    <a:lstStyle/>
                    <a:p>
                      <a:r>
                        <a:rPr lang="en-US" sz="2400" dirty="0" smtClean="0"/>
                        <a:t>97% teacher talk</a:t>
                      </a:r>
                      <a:endParaRPr lang="en-US" sz="2400" dirty="0"/>
                    </a:p>
                  </a:txBody>
                  <a:tcPr anchor="ctr"/>
                </a:tc>
                <a:extLst>
                  <a:ext uri="{0D108BD9-81ED-4DB2-BD59-A6C34878D82A}">
                    <a16:rowId xmlns:a16="http://schemas.microsoft.com/office/drawing/2014/main" val="10001"/>
                  </a:ext>
                </a:extLst>
              </a:tr>
              <a:tr h="891521">
                <a:tc>
                  <a:txBody>
                    <a:bodyPr/>
                    <a:lstStyle/>
                    <a:p>
                      <a:r>
                        <a:rPr lang="en-US" sz="2400" dirty="0" smtClean="0">
                          <a:solidFill>
                            <a:srgbClr val="FF0000"/>
                          </a:solidFill>
                        </a:rPr>
                        <a:t>Average student response – 8-12 seconds</a:t>
                      </a:r>
                      <a:endParaRPr lang="en-US" sz="2400" dirty="0">
                        <a:solidFill>
                          <a:srgbClr val="FF0000"/>
                        </a:solidFill>
                      </a:endParaRPr>
                    </a:p>
                  </a:txBody>
                  <a:tcPr anchor="ctr"/>
                </a:tc>
                <a:tc>
                  <a:txBody>
                    <a:bodyPr/>
                    <a:lstStyle/>
                    <a:p>
                      <a:r>
                        <a:rPr lang="en-US" sz="2400" dirty="0" smtClean="0"/>
                        <a:t>Average student response – 2-3 seconds</a:t>
                      </a:r>
                      <a:endParaRPr lang="en-US" sz="2400" dirty="0"/>
                    </a:p>
                  </a:txBody>
                  <a:tcPr anchor="ctr"/>
                </a:tc>
                <a:extLst>
                  <a:ext uri="{0D108BD9-81ED-4DB2-BD59-A6C34878D82A}">
                    <a16:rowId xmlns:a16="http://schemas.microsoft.com/office/drawing/2014/main" val="10002"/>
                  </a:ext>
                </a:extLst>
              </a:tr>
              <a:tr h="891521">
                <a:tc>
                  <a:txBody>
                    <a:bodyPr/>
                    <a:lstStyle/>
                    <a:p>
                      <a:r>
                        <a:rPr lang="en-US" sz="2400" dirty="0" smtClean="0">
                          <a:solidFill>
                            <a:srgbClr val="FF0000"/>
                          </a:solidFill>
                        </a:rPr>
                        <a:t>No teacher approval or disapproval</a:t>
                      </a:r>
                      <a:endParaRPr lang="en-US" sz="2400" dirty="0">
                        <a:solidFill>
                          <a:srgbClr val="FF0000"/>
                        </a:solidFill>
                      </a:endParaRPr>
                    </a:p>
                  </a:txBody>
                  <a:tcPr anchor="ctr"/>
                </a:tc>
                <a:tc>
                  <a:txBody>
                    <a:bodyPr/>
                    <a:lstStyle/>
                    <a:p>
                      <a:r>
                        <a:rPr lang="en-US" sz="2400" dirty="0" smtClean="0"/>
                        <a:t>Teacher judgment; emphasis on correctness</a:t>
                      </a:r>
                      <a:endParaRPr lang="en-US" sz="2400" dirty="0"/>
                    </a:p>
                  </a:txBody>
                  <a:tcPr anchor="ctr"/>
                </a:tc>
                <a:extLst>
                  <a:ext uri="{0D108BD9-81ED-4DB2-BD59-A6C34878D82A}">
                    <a16:rowId xmlns:a16="http://schemas.microsoft.com/office/drawing/2014/main" val="10003"/>
                  </a:ext>
                </a:extLst>
              </a:tr>
              <a:tr h="1105714">
                <a:tc>
                  <a:txBody>
                    <a:bodyPr/>
                    <a:lstStyle/>
                    <a:p>
                      <a:r>
                        <a:rPr lang="en-US" sz="2400" dirty="0" smtClean="0">
                          <a:solidFill>
                            <a:srgbClr val="FF0000"/>
                          </a:solidFill>
                        </a:rPr>
                        <a:t>Thinking is paramount, backed up with textual evidence</a:t>
                      </a:r>
                      <a:endParaRPr lang="en-US" sz="2400" dirty="0">
                        <a:solidFill>
                          <a:srgbClr val="FF0000"/>
                        </a:solidFill>
                      </a:endParaRPr>
                    </a:p>
                  </a:txBody>
                  <a:tcPr anchor="ctr"/>
                </a:tc>
                <a:tc>
                  <a:txBody>
                    <a:bodyPr/>
                    <a:lstStyle/>
                    <a:p>
                      <a:r>
                        <a:rPr lang="en-US" sz="2400" dirty="0" smtClean="0"/>
                        <a:t>Rightness</a:t>
                      </a:r>
                      <a:r>
                        <a:rPr lang="en-US" sz="2400" baseline="0" dirty="0" smtClean="0"/>
                        <a:t> is paramount; thinking ends when someone is right</a:t>
                      </a:r>
                      <a:endParaRPr lang="en-US" sz="2400" dirty="0"/>
                    </a:p>
                  </a:txBody>
                  <a:tcPr anchor="ctr"/>
                </a:tc>
                <a:extLst>
                  <a:ext uri="{0D108BD9-81ED-4DB2-BD59-A6C34878D82A}">
                    <a16:rowId xmlns:a16="http://schemas.microsoft.com/office/drawing/2014/main" val="10004"/>
                  </a:ext>
                </a:extLst>
              </a:tr>
              <a:tr h="891521">
                <a:tc>
                  <a:txBody>
                    <a:bodyPr/>
                    <a:lstStyle/>
                    <a:p>
                      <a:r>
                        <a:rPr lang="en-US" sz="2400" dirty="0" smtClean="0">
                          <a:solidFill>
                            <a:srgbClr val="FF0000"/>
                          </a:solidFill>
                        </a:rPr>
                        <a:t>Students listen primarily to peers</a:t>
                      </a:r>
                      <a:endParaRPr lang="en-US" sz="2400" dirty="0">
                        <a:solidFill>
                          <a:srgbClr val="FF0000"/>
                        </a:solidFill>
                      </a:endParaRPr>
                    </a:p>
                  </a:txBody>
                  <a:tcPr anchor="ctr"/>
                </a:tc>
                <a:tc>
                  <a:txBody>
                    <a:bodyPr/>
                    <a:lstStyle/>
                    <a:p>
                      <a:r>
                        <a:rPr lang="en-US" sz="2400" dirty="0" smtClean="0"/>
                        <a:t>Students listen primarily to teacher</a:t>
                      </a:r>
                      <a:endParaRPr lang="en-US" sz="2400" dirty="0"/>
                    </a:p>
                  </a:txBody>
                  <a:tcPr anchor="ctr"/>
                </a:tc>
                <a:extLst>
                  <a:ext uri="{0D108BD9-81ED-4DB2-BD59-A6C34878D82A}">
                    <a16:rowId xmlns:a16="http://schemas.microsoft.com/office/drawing/2014/main" val="10005"/>
                  </a:ext>
                </a:extLst>
              </a:tr>
              <a:tr h="765495">
                <a:tc>
                  <a:txBody>
                    <a:bodyPr/>
                    <a:lstStyle/>
                    <a:p>
                      <a:r>
                        <a:rPr lang="en-US" sz="2400" dirty="0" smtClean="0">
                          <a:solidFill>
                            <a:srgbClr val="FF0000"/>
                          </a:solidFill>
                        </a:rPr>
                        <a:t>Student ownership</a:t>
                      </a:r>
                      <a:r>
                        <a:rPr lang="en-US" sz="2400" baseline="0" dirty="0" smtClean="0">
                          <a:solidFill>
                            <a:srgbClr val="FF0000"/>
                          </a:solidFill>
                        </a:rPr>
                        <a:t> for “flow”</a:t>
                      </a:r>
                      <a:endParaRPr lang="en-US" sz="2400" dirty="0">
                        <a:solidFill>
                          <a:srgbClr val="FF0000"/>
                        </a:solidFill>
                      </a:endParaRPr>
                    </a:p>
                  </a:txBody>
                  <a:tcPr anchor="ctr"/>
                </a:tc>
                <a:tc>
                  <a:txBody>
                    <a:bodyPr/>
                    <a:lstStyle/>
                    <a:p>
                      <a:r>
                        <a:rPr lang="en-US" sz="2400" dirty="0" smtClean="0"/>
                        <a:t>Teacher ownership for “flow”</a:t>
                      </a:r>
                      <a:endParaRPr lang="en-US" sz="2400" dirty="0"/>
                    </a:p>
                  </a:txBody>
                  <a:tcPr anchor="ctr"/>
                </a:tc>
                <a:extLst>
                  <a:ext uri="{0D108BD9-81ED-4DB2-BD59-A6C34878D82A}">
                    <a16:rowId xmlns:a16="http://schemas.microsoft.com/office/drawing/2014/main" val="10006"/>
                  </a:ext>
                </a:extLst>
              </a:tr>
            </a:tbl>
          </a:graphicData>
        </a:graphic>
      </p:graphicFrame>
      <p:sp>
        <p:nvSpPr>
          <p:cNvPr id="4" name="Footer Placeholder 3"/>
          <p:cNvSpPr>
            <a:spLocks noGrp="1"/>
          </p:cNvSpPr>
          <p:nvPr>
            <p:ph type="ftr" sz="quarter" idx="11"/>
          </p:nvPr>
        </p:nvSpPr>
        <p:spPr>
          <a:xfrm>
            <a:off x="4038600" y="6356350"/>
            <a:ext cx="4114800" cy="365125"/>
          </a:xfrm>
        </p:spPr>
        <p:txBody>
          <a:bodyPr/>
          <a:lstStyle/>
          <a:p>
            <a:r>
              <a:rPr lang="en-US" smtClean="0"/>
              <a:t>SLCC CEAL100 September 2018</a:t>
            </a:r>
            <a:endParaRPr lang="en-US" dirty="0"/>
          </a:p>
        </p:txBody>
      </p:sp>
    </p:spTree>
    <p:extLst>
      <p:ext uri="{BB962C8B-B14F-4D97-AF65-F5344CB8AC3E}">
        <p14:creationId xmlns:p14="http://schemas.microsoft.com/office/powerpoint/2010/main" val="1527202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830" y="644014"/>
            <a:ext cx="8229600" cy="487362"/>
          </a:xfrm>
        </p:spPr>
        <p:txBody>
          <a:bodyPr>
            <a:normAutofit fontScale="90000"/>
          </a:bodyPr>
          <a:lstStyle/>
          <a:p>
            <a:r>
              <a:rPr lang="en-US" dirty="0" smtClean="0"/>
              <a:t>Discourse Placemat – Let’s Practice</a:t>
            </a:r>
            <a:endParaRPr lang="en-US" dirty="0"/>
          </a:p>
        </p:txBody>
      </p:sp>
      <p:sp>
        <p:nvSpPr>
          <p:cNvPr id="3" name="TextBox 2"/>
          <p:cNvSpPr txBox="1"/>
          <p:nvPr/>
        </p:nvSpPr>
        <p:spPr>
          <a:xfrm>
            <a:off x="7479219" y="1055690"/>
            <a:ext cx="3865540" cy="5262979"/>
          </a:xfrm>
          <a:prstGeom prst="rect">
            <a:avLst/>
          </a:prstGeom>
          <a:solidFill>
            <a:schemeClr val="bg1"/>
          </a:solidFill>
        </p:spPr>
        <p:txBody>
          <a:bodyPr wrap="square" rtlCol="0">
            <a:spAutoFit/>
          </a:bodyPr>
          <a:lstStyle/>
          <a:p>
            <a:r>
              <a:rPr lang="en-US" sz="2800" dirty="0" smtClean="0"/>
              <a:t>Practice with something familiar - Should </a:t>
            </a:r>
            <a:r>
              <a:rPr lang="en-US" sz="2800" dirty="0"/>
              <a:t>soda be sold in school vending machines?</a:t>
            </a:r>
          </a:p>
          <a:p>
            <a:endParaRPr lang="en-US" sz="2800" dirty="0"/>
          </a:p>
          <a:p>
            <a:r>
              <a:rPr lang="en-US" sz="2800" dirty="0" smtClean="0"/>
              <a:t>Scaffold!</a:t>
            </a:r>
          </a:p>
          <a:p>
            <a:endParaRPr lang="en-US" sz="2800" dirty="0"/>
          </a:p>
          <a:p>
            <a:r>
              <a:rPr lang="en-US" sz="2800" dirty="0" smtClean="0"/>
              <a:t>Practice with one section at a time.</a:t>
            </a:r>
          </a:p>
          <a:p>
            <a:endParaRPr lang="en-US" sz="2800" dirty="0"/>
          </a:p>
          <a:p>
            <a:endParaRPr lang="en-US" sz="2800" dirty="0"/>
          </a:p>
        </p:txBody>
      </p:sp>
      <p:pic>
        <p:nvPicPr>
          <p:cNvPr id="5" name="Picture 7" descr="academic-conversations-classroom-talk-that-fosters-critical-thinking-and-content-understand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8676" y="5172372"/>
            <a:ext cx="916083" cy="114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5-AcademicConversationPlacemat.pdf - Adobe Acrobat Reader DC"/>
          <p:cNvPicPr>
            <a:picLocks noChangeAspect="1"/>
          </p:cNvPicPr>
          <p:nvPr/>
        </p:nvPicPr>
        <p:blipFill rotWithShape="1">
          <a:blip r:embed="rId4">
            <a:extLst>
              <a:ext uri="{28A0092B-C50C-407E-A947-70E740481C1C}">
                <a14:useLocalDpi xmlns:a14="http://schemas.microsoft.com/office/drawing/2010/main" val="0"/>
              </a:ext>
            </a:extLst>
          </a:blip>
          <a:srcRect l="8009" t="20190" r="24873" b="2833"/>
          <a:stretch/>
        </p:blipFill>
        <p:spPr>
          <a:xfrm>
            <a:off x="635430" y="1870579"/>
            <a:ext cx="6506391" cy="40172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Footer Placeholder 3"/>
          <p:cNvSpPr>
            <a:spLocks noGrp="1"/>
          </p:cNvSpPr>
          <p:nvPr>
            <p:ph type="ftr" sz="quarter" idx="11"/>
          </p:nvPr>
        </p:nvSpPr>
        <p:spPr/>
        <p:txBody>
          <a:bodyPr/>
          <a:lstStyle/>
          <a:p>
            <a:r>
              <a:rPr lang="en-US" smtClean="0"/>
              <a:t>SLCC CEAL100 September 2018</a:t>
            </a:r>
            <a:endParaRPr lang="en-US"/>
          </a:p>
        </p:txBody>
      </p:sp>
      <p:sp>
        <p:nvSpPr>
          <p:cNvPr id="7" name="Oval 6"/>
          <p:cNvSpPr/>
          <p:nvPr/>
        </p:nvSpPr>
        <p:spPr>
          <a:xfrm>
            <a:off x="635430" y="1673993"/>
            <a:ext cx="3221675" cy="18838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4178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830" y="644014"/>
            <a:ext cx="8229600" cy="487362"/>
          </a:xfrm>
        </p:spPr>
        <p:txBody>
          <a:bodyPr>
            <a:normAutofit fontScale="90000"/>
          </a:bodyPr>
          <a:lstStyle/>
          <a:p>
            <a:r>
              <a:rPr lang="en-US" dirty="0" smtClean="0"/>
              <a:t>Discourse Placemat – Debrief</a:t>
            </a:r>
            <a:endParaRPr lang="en-US" dirty="0"/>
          </a:p>
        </p:txBody>
      </p:sp>
      <p:sp>
        <p:nvSpPr>
          <p:cNvPr id="3" name="TextBox 2"/>
          <p:cNvSpPr txBox="1"/>
          <p:nvPr/>
        </p:nvSpPr>
        <p:spPr>
          <a:xfrm>
            <a:off x="7362841" y="1829545"/>
            <a:ext cx="3865540" cy="3108543"/>
          </a:xfrm>
          <a:prstGeom prst="rect">
            <a:avLst/>
          </a:prstGeom>
          <a:solidFill>
            <a:schemeClr val="bg1"/>
          </a:solidFill>
        </p:spPr>
        <p:txBody>
          <a:bodyPr wrap="square" rtlCol="0">
            <a:spAutoFit/>
          </a:bodyPr>
          <a:lstStyle/>
          <a:p>
            <a:r>
              <a:rPr lang="en-US" sz="2800" dirty="0" smtClean="0"/>
              <a:t>How did using deliberate sentence frames impact you as you participated in this discussion?</a:t>
            </a:r>
          </a:p>
          <a:p>
            <a:endParaRPr lang="en-US" sz="2800" dirty="0"/>
          </a:p>
          <a:p>
            <a:endParaRPr lang="en-US" sz="2800" dirty="0"/>
          </a:p>
        </p:txBody>
      </p:sp>
      <p:pic>
        <p:nvPicPr>
          <p:cNvPr id="5" name="Picture 7" descr="academic-conversations-classroom-talk-that-fosters-critical-thinking-and-content-understand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8676" y="5172372"/>
            <a:ext cx="916083" cy="114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5-AcademicConversationPlacemat.pdf - Adobe Acrobat Reader DC"/>
          <p:cNvPicPr>
            <a:picLocks noChangeAspect="1"/>
          </p:cNvPicPr>
          <p:nvPr/>
        </p:nvPicPr>
        <p:blipFill rotWithShape="1">
          <a:blip r:embed="rId4">
            <a:extLst>
              <a:ext uri="{28A0092B-C50C-407E-A947-70E740481C1C}">
                <a14:useLocalDpi xmlns:a14="http://schemas.microsoft.com/office/drawing/2010/main" val="0"/>
              </a:ext>
            </a:extLst>
          </a:blip>
          <a:srcRect l="8009" t="20190" r="24873" b="2833"/>
          <a:stretch/>
        </p:blipFill>
        <p:spPr>
          <a:xfrm>
            <a:off x="635430" y="1870579"/>
            <a:ext cx="6506391" cy="40172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Footer Placeholder 3"/>
          <p:cNvSpPr>
            <a:spLocks noGrp="1"/>
          </p:cNvSpPr>
          <p:nvPr>
            <p:ph type="ftr" sz="quarter" idx="11"/>
          </p:nvPr>
        </p:nvSpPr>
        <p:spPr/>
        <p:txBody>
          <a:bodyPr/>
          <a:lstStyle/>
          <a:p>
            <a:r>
              <a:rPr lang="en-US" smtClean="0"/>
              <a:t>SLCC CEAL100 September 2018</a:t>
            </a:r>
            <a:endParaRPr lang="en-US"/>
          </a:p>
        </p:txBody>
      </p:sp>
      <p:sp>
        <p:nvSpPr>
          <p:cNvPr id="7" name="Oval 6"/>
          <p:cNvSpPr/>
          <p:nvPr/>
        </p:nvSpPr>
        <p:spPr>
          <a:xfrm>
            <a:off x="635430" y="1673993"/>
            <a:ext cx="3221675" cy="18838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0924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82784" cy="1325563"/>
          </a:xfrm>
        </p:spPr>
        <p:txBody>
          <a:bodyPr/>
          <a:lstStyle/>
          <a:p>
            <a:r>
              <a:rPr lang="en-US" dirty="0" smtClean="0"/>
              <a:t>Getting started with Academic Conversations</a:t>
            </a:r>
            <a:endParaRPr lang="en-US" dirty="0"/>
          </a:p>
        </p:txBody>
      </p:sp>
      <p:sp>
        <p:nvSpPr>
          <p:cNvPr id="5" name="Footer Placeholder 4"/>
          <p:cNvSpPr>
            <a:spLocks noGrp="1"/>
          </p:cNvSpPr>
          <p:nvPr>
            <p:ph type="ftr" sz="quarter" idx="11"/>
          </p:nvPr>
        </p:nvSpPr>
        <p:spPr/>
        <p:txBody>
          <a:bodyPr/>
          <a:lstStyle/>
          <a:p>
            <a:r>
              <a:rPr lang="en-US" smtClean="0"/>
              <a:t>SLCC CEAL100 September 2018</a:t>
            </a:r>
            <a:endParaRPr lang="en-US"/>
          </a:p>
        </p:txBody>
      </p:sp>
      <p:sp>
        <p:nvSpPr>
          <p:cNvPr id="6" name="Rounded Rectangular Callout 5"/>
          <p:cNvSpPr/>
          <p:nvPr/>
        </p:nvSpPr>
        <p:spPr>
          <a:xfrm>
            <a:off x="2253040" y="1690688"/>
            <a:ext cx="7761817" cy="4463369"/>
          </a:xfrm>
          <a:prstGeom prst="wedgeRoundRect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r>
              <a:rPr lang="en-US" sz="2400" dirty="0" smtClean="0"/>
              <a:t>Set </a:t>
            </a:r>
            <a:r>
              <a:rPr lang="en-US" sz="2400" dirty="0"/>
              <a:t>the expectation at the start of the school year</a:t>
            </a:r>
          </a:p>
          <a:p>
            <a:pPr marL="514350" indent="-514350">
              <a:buAutoNum type="arabicPeriod"/>
            </a:pPr>
            <a:endParaRPr lang="en-US" sz="2400" dirty="0"/>
          </a:p>
          <a:p>
            <a:pPr marL="514350" indent="-514350">
              <a:buAutoNum type="arabicPeriod"/>
            </a:pPr>
            <a:r>
              <a:rPr lang="en-US" sz="2400" dirty="0"/>
              <a:t>Discuss what a conversation is/is not</a:t>
            </a:r>
          </a:p>
          <a:p>
            <a:pPr marL="800100" lvl="1" indent="-342900">
              <a:buFont typeface="Wingdings" panose="05000000000000000000" pitchFamily="2" charset="2"/>
              <a:buChar char="Ø"/>
            </a:pPr>
            <a:r>
              <a:rPr lang="en-US" sz="2400" i="1" dirty="0"/>
              <a:t>Many students may believe that the goal of a conversation is to win an argument</a:t>
            </a:r>
          </a:p>
          <a:p>
            <a:pPr lvl="1">
              <a:buFont typeface="Wingdings" panose="05000000000000000000" pitchFamily="2" charset="2"/>
              <a:buChar char="§"/>
            </a:pPr>
            <a:endParaRPr lang="en-US" sz="2400" dirty="0"/>
          </a:p>
          <a:p>
            <a:pPr marL="514350" indent="-514350">
              <a:buAutoNum type="arabicPeriod" startAt="3"/>
            </a:pPr>
            <a:r>
              <a:rPr lang="en-US" sz="2400" dirty="0"/>
              <a:t>Set norms for conversations</a:t>
            </a:r>
          </a:p>
          <a:p>
            <a:pPr marL="514350" indent="-514350">
              <a:buAutoNum type="arabicPeriod" startAt="3"/>
            </a:pPr>
            <a:endParaRPr lang="en-US" sz="2400" dirty="0"/>
          </a:p>
          <a:p>
            <a:pPr marL="514350" indent="-514350">
              <a:buAutoNum type="arabicPeriod" startAt="3"/>
            </a:pPr>
            <a:r>
              <a:rPr lang="en-US" sz="2400" dirty="0"/>
              <a:t>Teach skills explicitly and </a:t>
            </a:r>
            <a:r>
              <a:rPr lang="en-US" sz="2400" dirty="0" smtClean="0"/>
              <a:t>practice, practice, practice</a:t>
            </a:r>
            <a:endParaRPr lang="en-US" sz="2400" dirty="0"/>
          </a:p>
        </p:txBody>
      </p:sp>
    </p:spTree>
    <p:extLst>
      <p:ext uri="{BB962C8B-B14F-4D97-AF65-F5344CB8AC3E}">
        <p14:creationId xmlns:p14="http://schemas.microsoft.com/office/powerpoint/2010/main" val="2235808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Outcomes</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dirty="0" smtClean="0"/>
              <a:t>Address questions &amp; concerns</a:t>
            </a:r>
          </a:p>
          <a:p>
            <a:pPr marL="0" indent="0">
              <a:buNone/>
            </a:pPr>
            <a:endParaRPr lang="en-US" dirty="0" smtClean="0"/>
          </a:p>
          <a:p>
            <a:pPr>
              <a:buFont typeface="Wingdings" panose="05000000000000000000" pitchFamily="2" charset="2"/>
              <a:buChar char="Ø"/>
            </a:pPr>
            <a:r>
              <a:rPr lang="en-US" dirty="0" smtClean="0"/>
              <a:t>Review Frontloading, Scaffolding, &amp; Differentiation</a:t>
            </a:r>
          </a:p>
          <a:p>
            <a:pPr marL="0" indent="0">
              <a:buNone/>
            </a:pPr>
            <a:endParaRPr lang="en-US" dirty="0" smtClean="0"/>
          </a:p>
          <a:p>
            <a:pPr>
              <a:buFont typeface="Wingdings" panose="05000000000000000000" pitchFamily="2" charset="2"/>
              <a:buChar char="Ø"/>
            </a:pPr>
            <a:r>
              <a:rPr lang="en-US" dirty="0" smtClean="0"/>
              <a:t>Collaborate to complete template </a:t>
            </a:r>
          </a:p>
          <a:p>
            <a:pPr marL="457200" lvl="1" indent="0">
              <a:buNone/>
            </a:pPr>
            <a:endParaRPr lang="en-US" dirty="0" smtClean="0"/>
          </a:p>
          <a:p>
            <a:pPr>
              <a:buFont typeface="Wingdings" panose="05000000000000000000" pitchFamily="2" charset="2"/>
              <a:buChar char="Ø"/>
            </a:pPr>
            <a:r>
              <a:rPr lang="en-US" dirty="0" smtClean="0"/>
              <a:t>Plan technology </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Identifying professional needs</a:t>
            </a:r>
          </a:p>
        </p:txBody>
      </p:sp>
      <p:pic>
        <p:nvPicPr>
          <p:cNvPr id="4" name="Picture 3" descr="Mission PNG Transparent Images | PNG A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9384" y="192505"/>
            <a:ext cx="2730568" cy="2082249"/>
          </a:xfrm>
          <a:prstGeom prst="rect">
            <a:avLst/>
          </a:prstGeom>
        </p:spPr>
      </p:pic>
    </p:spTree>
    <p:extLst>
      <p:ext uri="{BB962C8B-B14F-4D97-AF65-F5344CB8AC3E}">
        <p14:creationId xmlns:p14="http://schemas.microsoft.com/office/powerpoint/2010/main" val="99423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59692"/>
            <a:ext cx="4958166" cy="4696657"/>
          </a:xfrm>
          <a:solidFill>
            <a:schemeClr val="bg1"/>
          </a:solidFill>
        </p:spPr>
        <p:txBody>
          <a:bodyPr>
            <a:normAutofit fontScale="92500" lnSpcReduction="10000"/>
          </a:bodyPr>
          <a:lstStyle/>
          <a:p>
            <a:r>
              <a:rPr lang="en-US" dirty="0"/>
              <a:t>We listen to each other</a:t>
            </a:r>
          </a:p>
          <a:p>
            <a:r>
              <a:rPr lang="en-US" dirty="0"/>
              <a:t>We share our own ideas and explain them</a:t>
            </a:r>
          </a:p>
          <a:p>
            <a:r>
              <a:rPr lang="en-US" dirty="0"/>
              <a:t>We respect another’s ideas, even if they are different</a:t>
            </a:r>
          </a:p>
          <a:p>
            <a:r>
              <a:rPr lang="en-US" dirty="0" smtClean="0"/>
              <a:t>We respectfully disagree and try to see the other view</a:t>
            </a:r>
          </a:p>
          <a:p>
            <a:r>
              <a:rPr lang="en-US" dirty="0"/>
              <a:t>We let others finish explaining an idea without interrupting</a:t>
            </a:r>
          </a:p>
          <a:p>
            <a:r>
              <a:rPr lang="en-US" dirty="0"/>
              <a:t>We try to come to some agreement in the end</a:t>
            </a:r>
          </a:p>
          <a:p>
            <a:r>
              <a:rPr lang="en-US" dirty="0"/>
              <a:t>We take turns and share air time</a:t>
            </a:r>
          </a:p>
        </p:txBody>
      </p:sp>
      <p:sp>
        <p:nvSpPr>
          <p:cNvPr id="2" name="Title 1"/>
          <p:cNvSpPr>
            <a:spLocks noGrp="1"/>
          </p:cNvSpPr>
          <p:nvPr>
            <p:ph type="title"/>
          </p:nvPr>
        </p:nvSpPr>
        <p:spPr>
          <a:xfrm>
            <a:off x="838200" y="334129"/>
            <a:ext cx="10515600" cy="1325563"/>
          </a:xfrm>
        </p:spPr>
        <p:txBody>
          <a:bodyPr>
            <a:normAutofit/>
          </a:bodyPr>
          <a:lstStyle/>
          <a:p>
            <a:r>
              <a:rPr lang="en-US" dirty="0" smtClean="0"/>
              <a:t>Conversation Norms ideas…</a:t>
            </a:r>
            <a:endParaRPr lang="en-US" dirty="0"/>
          </a:p>
        </p:txBody>
      </p:sp>
      <p:sp>
        <p:nvSpPr>
          <p:cNvPr id="4" name="TextBox 3"/>
          <p:cNvSpPr txBox="1"/>
          <p:nvPr/>
        </p:nvSpPr>
        <p:spPr>
          <a:xfrm>
            <a:off x="6413715" y="1610434"/>
            <a:ext cx="4711485" cy="4745915"/>
          </a:xfrm>
          <a:prstGeom prst="rect">
            <a:avLst/>
          </a:prstGeom>
          <a:solidFill>
            <a:schemeClr val="bg1"/>
          </a:solidFill>
        </p:spPr>
        <p:txBody>
          <a:bodyPr wrap="square" rtlCol="0">
            <a:spAutoFit/>
          </a:bodyPr>
          <a:lstStyle/>
          <a:p>
            <a:pPr>
              <a:lnSpc>
                <a:spcPct val="90000"/>
              </a:lnSpc>
            </a:pPr>
            <a:r>
              <a:rPr lang="en-US" altLang="en-US" sz="2400" dirty="0" smtClean="0"/>
              <a:t>Remember…</a:t>
            </a:r>
          </a:p>
          <a:p>
            <a:pPr marL="342900" indent="-342900">
              <a:lnSpc>
                <a:spcPct val="90000"/>
              </a:lnSpc>
              <a:buFont typeface="Arial" panose="020B0604020202020204" pitchFamily="34" charset="0"/>
              <a:buChar char="•"/>
            </a:pPr>
            <a:r>
              <a:rPr lang="en-US" altLang="en-US" sz="2400" dirty="0" smtClean="0"/>
              <a:t>DISCUSS </a:t>
            </a:r>
            <a:r>
              <a:rPr lang="en-US" altLang="en-US" sz="2400" dirty="0"/>
              <a:t>conversations with your students. What is expected of them</a:t>
            </a:r>
            <a:r>
              <a:rPr lang="en-US" altLang="en-US" sz="2400" dirty="0" smtClean="0"/>
              <a:t>?</a:t>
            </a:r>
          </a:p>
          <a:p>
            <a:pPr marL="342900" indent="-342900">
              <a:lnSpc>
                <a:spcPct val="90000"/>
              </a:lnSpc>
              <a:buFont typeface="Arial" panose="020B0604020202020204" pitchFamily="34" charset="0"/>
              <a:buChar char="•"/>
            </a:pPr>
            <a:endParaRPr lang="en-US" altLang="en-US" sz="2400" dirty="0"/>
          </a:p>
          <a:p>
            <a:pPr marL="342900" indent="-342900">
              <a:lnSpc>
                <a:spcPct val="90000"/>
              </a:lnSpc>
              <a:buFont typeface="Arial" panose="020B0604020202020204" pitchFamily="34" charset="0"/>
              <a:buChar char="•"/>
            </a:pPr>
            <a:r>
              <a:rPr lang="en-US" altLang="en-US" sz="2400" dirty="0"/>
              <a:t>Model GOOD and BAD conversations</a:t>
            </a:r>
            <a:r>
              <a:rPr lang="en-US" altLang="en-US" sz="2400" dirty="0" smtClean="0"/>
              <a:t>.</a:t>
            </a:r>
          </a:p>
          <a:p>
            <a:pPr marL="342900" indent="-342900">
              <a:lnSpc>
                <a:spcPct val="90000"/>
              </a:lnSpc>
              <a:buFont typeface="Arial" panose="020B0604020202020204" pitchFamily="34" charset="0"/>
              <a:buChar char="•"/>
            </a:pPr>
            <a:endParaRPr lang="en-US" altLang="en-US" sz="2400" dirty="0"/>
          </a:p>
          <a:p>
            <a:pPr marL="342900" indent="-342900">
              <a:lnSpc>
                <a:spcPct val="90000"/>
              </a:lnSpc>
              <a:buFont typeface="Arial" panose="020B0604020202020204" pitchFamily="34" charset="0"/>
              <a:buChar char="•"/>
            </a:pPr>
            <a:r>
              <a:rPr lang="en-US" altLang="en-US" sz="2400" dirty="0"/>
              <a:t>Emphasize and teach the habit of staying on topic, on </a:t>
            </a:r>
            <a:r>
              <a:rPr lang="en-US" altLang="en-US" sz="2400" dirty="0" smtClean="0"/>
              <a:t>target.</a:t>
            </a:r>
          </a:p>
          <a:p>
            <a:pPr marL="342900" indent="-342900">
              <a:lnSpc>
                <a:spcPct val="90000"/>
              </a:lnSpc>
              <a:buFont typeface="Arial" panose="020B0604020202020204" pitchFamily="34" charset="0"/>
              <a:buChar char="•"/>
            </a:pPr>
            <a:endParaRPr lang="en-US" altLang="en-US" sz="2400" dirty="0" smtClean="0"/>
          </a:p>
          <a:p>
            <a:pPr marL="342900" indent="-342900">
              <a:lnSpc>
                <a:spcPct val="90000"/>
              </a:lnSpc>
              <a:buFont typeface="Arial" panose="020B0604020202020204" pitchFamily="34" charset="0"/>
              <a:buChar char="•"/>
            </a:pPr>
            <a:r>
              <a:rPr lang="en-US" altLang="en-US" sz="2400" dirty="0" smtClean="0"/>
              <a:t>Establish </a:t>
            </a:r>
            <a:r>
              <a:rPr lang="en-US" altLang="en-US" sz="2400" dirty="0"/>
              <a:t>norms as a class over time, post in the room</a:t>
            </a:r>
            <a:r>
              <a:rPr lang="en-US" altLang="en-US" sz="2400" dirty="0" smtClean="0"/>
              <a:t>.</a:t>
            </a:r>
          </a:p>
        </p:txBody>
      </p:sp>
      <p:sp>
        <p:nvSpPr>
          <p:cNvPr id="7" name="Footer Placeholder 3"/>
          <p:cNvSpPr>
            <a:spLocks noGrp="1"/>
          </p:cNvSpPr>
          <p:nvPr>
            <p:ph type="ftr" sz="quarter" idx="11"/>
          </p:nvPr>
        </p:nvSpPr>
        <p:spPr>
          <a:xfrm>
            <a:off x="4038600" y="6356350"/>
            <a:ext cx="4114800" cy="365125"/>
          </a:xfrm>
        </p:spPr>
        <p:txBody>
          <a:bodyPr/>
          <a:lstStyle/>
          <a:p>
            <a:r>
              <a:rPr lang="en-US" smtClean="0"/>
              <a:t>SLCC CEAL100 September 2018</a:t>
            </a:r>
            <a:endParaRPr lang="en-US" dirty="0"/>
          </a:p>
        </p:txBody>
      </p:sp>
      <p:pic>
        <p:nvPicPr>
          <p:cNvPr id="8" name="Picture 7" descr="Academic Conversations | Stenhouse Publishers - Internet Explorer"/>
          <p:cNvPicPr>
            <a:picLocks noChangeAspect="1"/>
          </p:cNvPicPr>
          <p:nvPr/>
        </p:nvPicPr>
        <p:blipFill rotWithShape="1">
          <a:blip r:embed="rId3">
            <a:extLst>
              <a:ext uri="{28A0092B-C50C-407E-A947-70E740481C1C}">
                <a14:useLocalDpi xmlns:a14="http://schemas.microsoft.com/office/drawing/2010/main" val="0"/>
              </a:ext>
            </a:extLst>
          </a:blip>
          <a:srcRect l="18935" t="34527" r="59303" b="16142"/>
          <a:stretch/>
        </p:blipFill>
        <p:spPr>
          <a:xfrm rot="1369461">
            <a:off x="10476420" y="341176"/>
            <a:ext cx="1297558" cy="15834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5173120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4557" y="719528"/>
            <a:ext cx="10679243" cy="5457435"/>
          </a:xfrm>
          <a:solidFill>
            <a:schemeClr val="bg1"/>
          </a:solidFill>
        </p:spPr>
        <p:txBody>
          <a:bodyPr>
            <a:normAutofit/>
          </a:bodyPr>
          <a:lstStyle/>
          <a:p>
            <a:pPr marL="0" indent="0">
              <a:buNone/>
            </a:pPr>
            <a:r>
              <a:rPr lang="en-US" sz="5100" dirty="0" smtClean="0"/>
              <a:t>What do students say?</a:t>
            </a:r>
          </a:p>
          <a:p>
            <a:pPr marL="0" indent="0">
              <a:buNone/>
            </a:pPr>
            <a:endParaRPr lang="en-US" dirty="0" smtClean="0"/>
          </a:p>
          <a:p>
            <a:r>
              <a:rPr lang="en-US" b="1" dirty="0" smtClean="0"/>
              <a:t>“I didn’t know what I knew until I talked about it”</a:t>
            </a:r>
            <a:r>
              <a:rPr lang="en-US" b="1" dirty="0"/>
              <a:t> </a:t>
            </a:r>
            <a:endParaRPr lang="en-US" b="1" dirty="0" smtClean="0"/>
          </a:p>
          <a:p>
            <a:endParaRPr lang="en-US" b="1" dirty="0"/>
          </a:p>
          <a:p>
            <a:r>
              <a:rPr lang="en-US" b="1" dirty="0" smtClean="0"/>
              <a:t>“Conservations </a:t>
            </a:r>
            <a:r>
              <a:rPr lang="en-US" b="1" dirty="0"/>
              <a:t>not only made us sound smarter, I think they actually made us smarter</a:t>
            </a:r>
            <a:r>
              <a:rPr lang="en-US" b="1" dirty="0" smtClean="0"/>
              <a:t>.”</a:t>
            </a:r>
          </a:p>
          <a:p>
            <a:endParaRPr lang="en-US" b="1" dirty="0"/>
          </a:p>
          <a:p>
            <a:r>
              <a:rPr lang="en-US" b="1" dirty="0"/>
              <a:t>“Science wasn’t very interesting until we started talking about it.”</a:t>
            </a:r>
          </a:p>
          <a:p>
            <a:pPr marL="0" indent="0">
              <a:buNone/>
            </a:pPr>
            <a:endParaRPr lang="en-US" b="1" dirty="0" smtClean="0"/>
          </a:p>
          <a:p>
            <a:r>
              <a:rPr lang="en-US" b="1" dirty="0"/>
              <a:t>“We were still talking about history when class was over!”</a:t>
            </a:r>
          </a:p>
          <a:p>
            <a:pPr marL="0" indent="0">
              <a:buNone/>
            </a:pPr>
            <a:endParaRPr lang="en-US" dirty="0" smtClean="0"/>
          </a:p>
        </p:txBody>
      </p:sp>
      <p:sp>
        <p:nvSpPr>
          <p:cNvPr id="4" name="Footer Placeholder 3"/>
          <p:cNvSpPr>
            <a:spLocks noGrp="1"/>
          </p:cNvSpPr>
          <p:nvPr>
            <p:ph type="ftr" sz="quarter" idx="11"/>
          </p:nvPr>
        </p:nvSpPr>
        <p:spPr>
          <a:xfrm>
            <a:off x="4038600" y="6356350"/>
            <a:ext cx="4114800" cy="365125"/>
          </a:xfrm>
        </p:spPr>
        <p:txBody>
          <a:bodyPr/>
          <a:lstStyle/>
          <a:p>
            <a:r>
              <a:rPr lang="en-US" smtClean="0"/>
              <a:t>SLCC CEAL100 September 2018</a:t>
            </a:r>
            <a:endParaRPr lang="en-US" dirty="0"/>
          </a:p>
        </p:txBody>
      </p:sp>
    </p:spTree>
    <p:extLst>
      <p:ext uri="{BB962C8B-B14F-4D97-AF65-F5344CB8AC3E}">
        <p14:creationId xmlns:p14="http://schemas.microsoft.com/office/powerpoint/2010/main" val="3046583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where are w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2158738" y="1951213"/>
            <a:ext cx="7896421" cy="2728606"/>
          </a:xfrm>
          <a:prstGeom prst="rect">
            <a:avLst/>
          </a:prstGeom>
        </p:spPr>
      </p:pic>
    </p:spTree>
    <p:extLst>
      <p:ext uri="{BB962C8B-B14F-4D97-AF65-F5344CB8AC3E}">
        <p14:creationId xmlns:p14="http://schemas.microsoft.com/office/powerpoint/2010/main" val="1541163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a:xfrm>
            <a:off x="1116874" y="1755956"/>
            <a:ext cx="6006737" cy="4351338"/>
          </a:xfrm>
        </p:spPr>
        <p:txBody>
          <a:bodyPr>
            <a:normAutofit fontScale="92500" lnSpcReduction="20000"/>
          </a:bodyPr>
          <a:lstStyle/>
          <a:p>
            <a:pPr marL="514350" indent="-514350">
              <a:buAutoNum type="arabicPeriod"/>
            </a:pPr>
            <a:r>
              <a:rPr lang="en-US" dirty="0" smtClean="0"/>
              <a:t>Read and discuss the feedback you received from NGS online cohort</a:t>
            </a:r>
          </a:p>
          <a:p>
            <a:pPr marL="514350" indent="-514350">
              <a:buAutoNum type="arabicPeriod"/>
            </a:pPr>
            <a:endParaRPr lang="en-US" dirty="0"/>
          </a:p>
          <a:p>
            <a:pPr marL="514350" indent="-514350">
              <a:buAutoNum type="arabicPeriod"/>
            </a:pPr>
            <a:r>
              <a:rPr lang="en-US" dirty="0" smtClean="0"/>
              <a:t>Collaborate to complete your template</a:t>
            </a:r>
          </a:p>
          <a:p>
            <a:pPr lvl="1">
              <a:buFont typeface="Wingdings" panose="05000000000000000000" pitchFamily="2" charset="2"/>
              <a:buChar char="Ø"/>
            </a:pPr>
            <a:r>
              <a:rPr lang="en-US" dirty="0" smtClean="0"/>
              <a:t>Use the checklist to help you think through gaps that may exist</a:t>
            </a:r>
          </a:p>
          <a:p>
            <a:pPr lvl="1">
              <a:buFont typeface="Wingdings" panose="05000000000000000000" pitchFamily="2" charset="2"/>
              <a:buChar char="Ø"/>
            </a:pPr>
            <a:r>
              <a:rPr lang="en-US" dirty="0" smtClean="0"/>
              <a:t>Collaborate with technology experts</a:t>
            </a:r>
          </a:p>
          <a:p>
            <a:pPr lvl="1">
              <a:buFont typeface="Wingdings" panose="05000000000000000000" pitchFamily="2" charset="2"/>
              <a:buChar char="Ø"/>
            </a:pPr>
            <a:r>
              <a:rPr lang="en-US" dirty="0" smtClean="0"/>
              <a:t>Keep track of yours and student needs</a:t>
            </a:r>
          </a:p>
          <a:p>
            <a:pPr lvl="1">
              <a:buFont typeface="Wingdings" panose="05000000000000000000" pitchFamily="2" charset="2"/>
              <a:buChar char="Ø"/>
            </a:pPr>
            <a:r>
              <a:rPr lang="en-US" dirty="0" smtClean="0"/>
              <a:t>Write questions on the chart</a:t>
            </a:r>
          </a:p>
          <a:p>
            <a:pPr lvl="1">
              <a:buFont typeface="Wingdings" panose="05000000000000000000" pitchFamily="2" charset="2"/>
              <a:buChar char="Ø"/>
            </a:pPr>
            <a:endParaRPr lang="en-US" dirty="0"/>
          </a:p>
          <a:p>
            <a:pPr marL="0" indent="0">
              <a:buNone/>
            </a:pPr>
            <a:r>
              <a:rPr lang="en-US" dirty="0" smtClean="0"/>
              <a:t>3. What pre and post survey will we use? Should we develop one for all of us or do you want to design your own?</a:t>
            </a:r>
          </a:p>
          <a:p>
            <a:pPr marL="0" indent="0">
              <a:buNone/>
            </a:pPr>
            <a:endParaRPr lang="en-US" dirty="0" smtClean="0"/>
          </a:p>
          <a:p>
            <a:pPr>
              <a:buFont typeface="Wingdings" panose="05000000000000000000" pitchFamily="2" charset="2"/>
              <a:buChar char="Ø"/>
            </a:pPr>
            <a:endParaRPr lang="en-US" dirty="0"/>
          </a:p>
        </p:txBody>
      </p:sp>
      <p:pic>
        <p:nvPicPr>
          <p:cNvPr id="4" name="Picture 3"/>
          <p:cNvPicPr>
            <a:picLocks noChangeAspect="1"/>
          </p:cNvPicPr>
          <p:nvPr/>
        </p:nvPicPr>
        <p:blipFill>
          <a:blip r:embed="rId3"/>
          <a:stretch>
            <a:fillRect/>
          </a:stretch>
        </p:blipFill>
        <p:spPr>
          <a:xfrm>
            <a:off x="7576425" y="1920093"/>
            <a:ext cx="3074158" cy="2869215"/>
          </a:xfrm>
          <a:prstGeom prst="rect">
            <a:avLst/>
          </a:prstGeom>
        </p:spPr>
      </p:pic>
    </p:spTree>
    <p:extLst>
      <p:ext uri="{BB962C8B-B14F-4D97-AF65-F5344CB8AC3E}">
        <p14:creationId xmlns:p14="http://schemas.microsoft.com/office/powerpoint/2010/main" val="2229597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AutoNum type="arabicPeriod"/>
            </a:pPr>
            <a:endParaRPr lang="en-US" dirty="0"/>
          </a:p>
          <a:p>
            <a:pPr marL="514350" indent="-514350">
              <a:buAutoNum type="arabicPeriod"/>
            </a:pPr>
            <a:r>
              <a:rPr lang="en-US" dirty="0" smtClean="0"/>
              <a:t>Watch for online course certificate/send me a copy</a:t>
            </a:r>
          </a:p>
          <a:p>
            <a:pPr marL="514350" indent="-514350">
              <a:buAutoNum type="arabicPeriod"/>
            </a:pPr>
            <a:endParaRPr lang="en-US" dirty="0"/>
          </a:p>
          <a:p>
            <a:pPr marL="514350" indent="-514350">
              <a:buAutoNum type="arabicPeriod"/>
            </a:pPr>
            <a:r>
              <a:rPr lang="en-US" dirty="0" smtClean="0"/>
              <a:t>Implement Geo-Inquiry plan</a:t>
            </a:r>
          </a:p>
          <a:p>
            <a:pPr lvl="1">
              <a:buFont typeface="Wingdings" panose="05000000000000000000" pitchFamily="2" charset="2"/>
              <a:buChar char="Ø"/>
            </a:pPr>
            <a:r>
              <a:rPr lang="en-US" dirty="0" smtClean="0"/>
              <a:t>Send me your start and end date</a:t>
            </a:r>
          </a:p>
          <a:p>
            <a:pPr lvl="1">
              <a:buFont typeface="Wingdings" panose="05000000000000000000" pitchFamily="2" charset="2"/>
              <a:buChar char="Ø"/>
            </a:pPr>
            <a:r>
              <a:rPr lang="en-US" dirty="0" smtClean="0"/>
              <a:t>Document through pictures or videos (no faces), projects</a:t>
            </a:r>
          </a:p>
          <a:p>
            <a:pPr lvl="1">
              <a:buFont typeface="Wingdings" panose="05000000000000000000" pitchFamily="2" charset="2"/>
              <a:buChar char="Ø"/>
            </a:pPr>
            <a:r>
              <a:rPr lang="en-US" dirty="0" smtClean="0"/>
              <a:t>Stay in touch with our cohort</a:t>
            </a:r>
          </a:p>
          <a:p>
            <a:pPr lvl="1">
              <a:buFont typeface="Wingdings" panose="05000000000000000000" pitchFamily="2" charset="2"/>
              <a:buChar char="Ø"/>
            </a:pPr>
            <a:endParaRPr lang="en-US" dirty="0"/>
          </a:p>
          <a:p>
            <a:pPr marL="0" indent="0">
              <a:buNone/>
            </a:pPr>
            <a:r>
              <a:rPr lang="en-US" dirty="0" smtClean="0"/>
              <a:t>4. Revise and Finalize template for submission to Canvas</a:t>
            </a:r>
          </a:p>
          <a:p>
            <a:pPr marL="457200" lvl="1" indent="0">
              <a:buNone/>
            </a:pPr>
            <a:endParaRPr lang="en-US" dirty="0"/>
          </a:p>
          <a:p>
            <a:pPr marL="457200" lvl="1" indent="0" algn="ctr">
              <a:buNone/>
            </a:pPr>
            <a:r>
              <a:rPr lang="en-US" sz="5200" dirty="0" smtClean="0"/>
              <a:t>CELEBRATE!!!</a:t>
            </a:r>
          </a:p>
          <a:p>
            <a:pPr marL="457200" lvl="1" indent="0">
              <a:buNone/>
            </a:pPr>
            <a:endParaRPr lang="en-US" dirty="0"/>
          </a:p>
        </p:txBody>
      </p:sp>
      <p:pic>
        <p:nvPicPr>
          <p:cNvPr id="4" name="Picture 3"/>
          <p:cNvPicPr>
            <a:picLocks noChangeAspect="1"/>
          </p:cNvPicPr>
          <p:nvPr/>
        </p:nvPicPr>
        <p:blipFill>
          <a:blip r:embed="rId2"/>
          <a:stretch>
            <a:fillRect/>
          </a:stretch>
        </p:blipFill>
        <p:spPr>
          <a:xfrm>
            <a:off x="9413148" y="1121404"/>
            <a:ext cx="1152244" cy="5005250"/>
          </a:xfrm>
          <a:prstGeom prst="rect">
            <a:avLst/>
          </a:prstGeom>
        </p:spPr>
      </p:pic>
    </p:spTree>
    <p:extLst>
      <p:ext uri="{BB962C8B-B14F-4D97-AF65-F5344CB8AC3E}">
        <p14:creationId xmlns:p14="http://schemas.microsoft.com/office/powerpoint/2010/main" val="107946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124"/>
            <a:ext cx="10515600" cy="1325563"/>
          </a:xfrm>
        </p:spPr>
        <p:txBody>
          <a:bodyPr/>
          <a:lstStyle/>
          <a:p>
            <a:r>
              <a:rPr lang="en-US" dirty="0" smtClean="0"/>
              <a:t>Questions &amp; Concerns</a:t>
            </a:r>
            <a:endParaRPr lang="en-US" dirty="0"/>
          </a:p>
        </p:txBody>
      </p:sp>
      <p:pic>
        <p:nvPicPr>
          <p:cNvPr id="4" name="Content Placeholder 3"/>
          <p:cNvPicPr>
            <a:picLocks noGrp="1" noChangeAspect="1"/>
          </p:cNvPicPr>
          <p:nvPr>
            <p:ph idx="1"/>
          </p:nvPr>
        </p:nvPicPr>
        <p:blipFill>
          <a:blip r:embed="rId3"/>
          <a:stretch>
            <a:fillRect/>
          </a:stretch>
        </p:blipFill>
        <p:spPr>
          <a:xfrm>
            <a:off x="2728372" y="1226266"/>
            <a:ext cx="7137522" cy="5471313"/>
          </a:xfrm>
          <a:prstGeom prst="rect">
            <a:avLst/>
          </a:prstGeom>
        </p:spPr>
      </p:pic>
    </p:spTree>
    <p:extLst>
      <p:ext uri="{BB962C8B-B14F-4D97-AF65-F5344CB8AC3E}">
        <p14:creationId xmlns:p14="http://schemas.microsoft.com/office/powerpoint/2010/main" val="2424064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altLang="en-US" b="1" dirty="0" smtClean="0"/>
              <a:t>A Thought…</a:t>
            </a:r>
          </a:p>
        </p:txBody>
      </p:sp>
      <p:sp>
        <p:nvSpPr>
          <p:cNvPr id="3" name="Content Placeholder 2"/>
          <p:cNvSpPr>
            <a:spLocks noGrp="1"/>
          </p:cNvSpPr>
          <p:nvPr>
            <p:ph idx="1"/>
          </p:nvPr>
        </p:nvSpPr>
        <p:spPr>
          <a:solidFill>
            <a:schemeClr val="bg1"/>
          </a:solidFill>
        </p:spPr>
        <p:txBody>
          <a:bodyPr/>
          <a:lstStyle/>
          <a:p>
            <a:pPr marL="0" indent="0">
              <a:buNone/>
              <a:defRPr/>
            </a:pPr>
            <a:endParaRPr lang="en-US" dirty="0" smtClean="0"/>
          </a:p>
          <a:p>
            <a:pPr marL="0" indent="0">
              <a:buNone/>
              <a:defRPr/>
            </a:pPr>
            <a:r>
              <a:rPr lang="en-US" dirty="0" smtClean="0"/>
              <a:t>“</a:t>
            </a:r>
            <a:r>
              <a:rPr lang="en-US" dirty="0"/>
              <a:t>I never teach my pupils, I only attempt to provide the conditions in which they can learn.” </a:t>
            </a:r>
          </a:p>
          <a:p>
            <a:pPr marL="0" indent="0">
              <a:buNone/>
              <a:defRPr/>
            </a:pPr>
            <a:r>
              <a:rPr lang="en-US" dirty="0" smtClean="0"/>
              <a:t>				― </a:t>
            </a:r>
            <a:r>
              <a:rPr lang="en-US" dirty="0"/>
              <a:t>Albert Einstein</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SLCC CEAL100 September2018</a:t>
            </a:r>
            <a:endParaRPr lang="en-US"/>
          </a:p>
        </p:txBody>
      </p:sp>
      <p:sp>
        <p:nvSpPr>
          <p:cNvPr id="5" name="Rectangle 1"/>
          <p:cNvSpPr>
            <a:spLocks noChangeArrowheads="1"/>
          </p:cNvSpPr>
          <p:nvPr/>
        </p:nvSpPr>
        <p:spPr bwMode="auto">
          <a:xfrm>
            <a:off x="1524000" y="719139"/>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nchor="ctr">
            <a:spAutoFit/>
          </a:bodyPr>
          <a:lstStyle/>
          <a:p>
            <a:pPr defTabSz="685800">
              <a:defRPr/>
            </a:pPr>
            <a:endParaRPr lang="en-US" sz="1350" dirty="0"/>
          </a:p>
        </p:txBody>
      </p:sp>
      <p:pic>
        <p:nvPicPr>
          <p:cNvPr id="10752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1" y="3778250"/>
            <a:ext cx="233521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4348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Frontloading</a:t>
            </a:r>
          </a:p>
        </p:txBody>
      </p:sp>
      <p:sp>
        <p:nvSpPr>
          <p:cNvPr id="27651" name="Content Placeholder 2"/>
          <p:cNvSpPr>
            <a:spLocks noGrp="1"/>
          </p:cNvSpPr>
          <p:nvPr>
            <p:ph idx="1"/>
          </p:nvPr>
        </p:nvSpPr>
        <p:spPr>
          <a:xfrm>
            <a:off x="6515102" y="1837532"/>
            <a:ext cx="5105398" cy="3613944"/>
          </a:xfrm>
          <a:solidFill>
            <a:schemeClr val="bg1"/>
          </a:solidFill>
        </p:spPr>
        <p:txBody>
          <a:bodyPr>
            <a:normAutofit fontScale="77500" lnSpcReduction="20000"/>
          </a:bodyPr>
          <a:lstStyle/>
          <a:p>
            <a:pPr marL="0" indent="0">
              <a:buNone/>
            </a:pPr>
            <a:r>
              <a:rPr lang="en-US" altLang="en-US" sz="2600" dirty="0" smtClean="0"/>
              <a:t>Jeff Wilhelm states:</a:t>
            </a:r>
          </a:p>
          <a:p>
            <a:pPr marL="0" indent="0">
              <a:buNone/>
            </a:pPr>
            <a:endParaRPr lang="en-US" altLang="en-US" sz="2600" dirty="0" smtClean="0"/>
          </a:p>
          <a:p>
            <a:r>
              <a:rPr lang="en-US" altLang="en-US" sz="2600" dirty="0" smtClean="0"/>
              <a:t>Frontloading is the most important thing you can do to insure student success.  Research suggests that well over half of student comprehension problems can be eliminated if teachers </a:t>
            </a:r>
            <a:r>
              <a:rPr lang="en-US" altLang="en-US" sz="2600" i="1" dirty="0" smtClean="0">
                <a:solidFill>
                  <a:srgbClr val="FF0000"/>
                </a:solidFill>
              </a:rPr>
              <a:t>activate background knowledge </a:t>
            </a:r>
            <a:r>
              <a:rPr lang="en-US" altLang="en-US" sz="2600" dirty="0" smtClean="0"/>
              <a:t>students already possess </a:t>
            </a:r>
            <a:r>
              <a:rPr lang="en-US" altLang="en-US" dirty="0" smtClean="0"/>
              <a:t>prior to reading.</a:t>
            </a:r>
          </a:p>
          <a:p>
            <a:endParaRPr lang="en-US" altLang="en-US" dirty="0"/>
          </a:p>
          <a:p>
            <a:r>
              <a:rPr lang="en-US" altLang="en-US" dirty="0" smtClean="0"/>
              <a:t>Build </a:t>
            </a:r>
            <a:r>
              <a:rPr lang="en-US" altLang="en-US" dirty="0"/>
              <a:t>from pre-existing interests and capacities to the development of new </a:t>
            </a:r>
            <a:r>
              <a:rPr lang="en-US" altLang="en-US" dirty="0" smtClean="0"/>
              <a:t>ones</a:t>
            </a:r>
            <a:endParaRPr lang="en-US" altLang="en-US" dirty="0"/>
          </a:p>
        </p:txBody>
      </p:sp>
      <p:sp>
        <p:nvSpPr>
          <p:cNvPr id="4" name="Footer Placeholder 3"/>
          <p:cNvSpPr>
            <a:spLocks noGrp="1"/>
          </p:cNvSpPr>
          <p:nvPr>
            <p:ph type="ftr" sz="quarter" idx="11"/>
          </p:nvPr>
        </p:nvSpPr>
        <p:spPr/>
        <p:txBody>
          <a:bodyPr/>
          <a:lstStyle/>
          <a:p>
            <a:pPr>
              <a:defRPr/>
            </a:pPr>
            <a:r>
              <a:rPr lang="en-US" smtClean="0"/>
              <a:t>SLCC CEAL100 September2018</a:t>
            </a:r>
            <a:endParaRPr lang="en-US"/>
          </a:p>
        </p:txBody>
      </p:sp>
      <p:pic>
        <p:nvPicPr>
          <p:cNvPr id="2" name="Picture 1" descr="File:Caterpillar &lt;strong&gt;front&lt;/strong&gt; &lt;strong&gt;loader&lt;/strong&gt;.jp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176" y="1837532"/>
            <a:ext cx="5420916" cy="3613944"/>
          </a:xfrm>
          <a:prstGeom prst="rect">
            <a:avLst/>
          </a:prstGeom>
        </p:spPr>
      </p:pic>
    </p:spTree>
    <p:extLst>
      <p:ext uri="{BB962C8B-B14F-4D97-AF65-F5344CB8AC3E}">
        <p14:creationId xmlns:p14="http://schemas.microsoft.com/office/powerpoint/2010/main" val="1134865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Scaffolding</a:t>
            </a:r>
          </a:p>
        </p:txBody>
      </p:sp>
      <p:sp>
        <p:nvSpPr>
          <p:cNvPr id="4" name="Footer Placeholder 3"/>
          <p:cNvSpPr>
            <a:spLocks noGrp="1"/>
          </p:cNvSpPr>
          <p:nvPr>
            <p:ph type="ftr" sz="quarter" idx="11"/>
          </p:nvPr>
        </p:nvSpPr>
        <p:spPr/>
        <p:txBody>
          <a:bodyPr/>
          <a:lstStyle/>
          <a:p>
            <a:pPr>
              <a:defRPr/>
            </a:pPr>
            <a:r>
              <a:rPr lang="en-US" smtClean="0"/>
              <a:t>SLCC CEAL100 September2018</a:t>
            </a:r>
            <a:endParaRPr lang="en-US"/>
          </a:p>
        </p:txBody>
      </p:sp>
      <p:pic>
        <p:nvPicPr>
          <p:cNvPr id="2560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3686" y="1825625"/>
            <a:ext cx="5022939"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0" y="1825625"/>
            <a:ext cx="6457950" cy="4351338"/>
          </a:xfrm>
          <a:solidFill>
            <a:schemeClr val="bg1"/>
          </a:solidFill>
        </p:spPr>
        <p:txBody>
          <a:bodyPr>
            <a:normAutofit/>
          </a:bodyPr>
          <a:lstStyle/>
          <a:p>
            <a:pPr>
              <a:buFont typeface="Wingdings" panose="05000000000000000000" pitchFamily="2" charset="2"/>
              <a:buChar char="Ø"/>
            </a:pPr>
            <a:r>
              <a:rPr lang="en-US" dirty="0" smtClean="0"/>
              <a:t>Building blocks that help to build solid knowledge/skill structures</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Providing supports where needed along the process of learning</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Gradually removed</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Includes differentiation</a:t>
            </a:r>
          </a:p>
          <a:p>
            <a:pPr marL="0" indent="0">
              <a:buNone/>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681736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t>
            </a:r>
            <a:r>
              <a:rPr lang="en-US" u="sng" dirty="0" smtClean="0"/>
              <a:t>scaffolding</a:t>
            </a:r>
            <a:r>
              <a:rPr lang="en-US" dirty="0" smtClean="0"/>
              <a:t> look like in the classroom?</a:t>
            </a:r>
            <a:endParaRPr lang="en-US" dirty="0"/>
          </a:p>
        </p:txBody>
      </p:sp>
      <p:sp>
        <p:nvSpPr>
          <p:cNvPr id="3" name="Content Placeholder 2"/>
          <p:cNvSpPr>
            <a:spLocks noGrp="1"/>
          </p:cNvSpPr>
          <p:nvPr>
            <p:ph idx="1"/>
          </p:nvPr>
        </p:nvSpPr>
        <p:spPr>
          <a:xfrm>
            <a:off x="1142998" y="1996787"/>
            <a:ext cx="9872871" cy="4537364"/>
          </a:xfrm>
          <a:solidFill>
            <a:schemeClr val="bg1"/>
          </a:solidFill>
        </p:spPr>
        <p:txBody>
          <a:bodyPr>
            <a:noAutofit/>
          </a:bodyPr>
          <a:lstStyle/>
          <a:p>
            <a:pPr>
              <a:buFont typeface="Wingdings" panose="05000000000000000000" pitchFamily="2" charset="2"/>
              <a:buChar char="Ø"/>
            </a:pPr>
            <a:r>
              <a:rPr lang="en-US" sz="2400" b="1" u="sng" dirty="0" smtClean="0">
                <a:solidFill>
                  <a:schemeClr val="tx1"/>
                </a:solidFill>
              </a:rPr>
              <a:t>Breaking down </a:t>
            </a:r>
            <a:r>
              <a:rPr lang="en-US" sz="2400" dirty="0" smtClean="0">
                <a:solidFill>
                  <a:schemeClr val="tx1"/>
                </a:solidFill>
              </a:rPr>
              <a:t>complex content/skills into manageable/logical chunks</a:t>
            </a:r>
          </a:p>
          <a:p>
            <a:pPr>
              <a:buFont typeface="Wingdings" panose="05000000000000000000" pitchFamily="2" charset="2"/>
              <a:buChar char="Ø"/>
            </a:pPr>
            <a:r>
              <a:rPr lang="en-US" sz="2400" b="1" u="sng" dirty="0" smtClean="0">
                <a:solidFill>
                  <a:schemeClr val="tx1"/>
                </a:solidFill>
              </a:rPr>
              <a:t>Sequence skills </a:t>
            </a:r>
            <a:r>
              <a:rPr lang="en-US" sz="2400" dirty="0" smtClean="0">
                <a:solidFill>
                  <a:schemeClr val="tx1"/>
                </a:solidFill>
              </a:rPr>
              <a:t>so that they build on each other</a:t>
            </a:r>
          </a:p>
          <a:p>
            <a:pPr>
              <a:buFont typeface="Wingdings" panose="05000000000000000000" pitchFamily="2" charset="2"/>
              <a:buChar char="Ø"/>
            </a:pPr>
            <a:r>
              <a:rPr lang="en-US" sz="2400" b="1" u="sng" dirty="0" smtClean="0">
                <a:solidFill>
                  <a:schemeClr val="tx1"/>
                </a:solidFill>
              </a:rPr>
              <a:t>Progress into complexity</a:t>
            </a:r>
          </a:p>
          <a:p>
            <a:pPr>
              <a:buFont typeface="Wingdings" panose="05000000000000000000" pitchFamily="2" charset="2"/>
              <a:buChar char="Ø"/>
            </a:pPr>
            <a:r>
              <a:rPr lang="en-US" sz="2400" dirty="0" smtClean="0">
                <a:solidFill>
                  <a:schemeClr val="tx1"/>
                </a:solidFill>
              </a:rPr>
              <a:t>Provide </a:t>
            </a:r>
            <a:r>
              <a:rPr lang="en-US" sz="2400" b="1" u="sng" dirty="0" smtClean="0">
                <a:solidFill>
                  <a:schemeClr val="tx1"/>
                </a:solidFill>
              </a:rPr>
              <a:t>demonstrations and analogies</a:t>
            </a:r>
          </a:p>
          <a:p>
            <a:pPr>
              <a:buFont typeface="Wingdings" panose="05000000000000000000" pitchFamily="2" charset="2"/>
              <a:buChar char="Ø"/>
            </a:pPr>
            <a:r>
              <a:rPr lang="en-US" sz="2400" b="1" u="sng" dirty="0" smtClean="0">
                <a:solidFill>
                  <a:schemeClr val="tx1"/>
                </a:solidFill>
              </a:rPr>
              <a:t>Provide support </a:t>
            </a:r>
            <a:r>
              <a:rPr lang="en-US" sz="2400" dirty="0" smtClean="0">
                <a:solidFill>
                  <a:schemeClr val="tx1"/>
                </a:solidFill>
              </a:rPr>
              <a:t>such as sentence frames, check lists, reminders, etc.</a:t>
            </a:r>
          </a:p>
          <a:p>
            <a:pPr marL="0" indent="0" algn="ctr">
              <a:buNone/>
            </a:pPr>
            <a:r>
              <a:rPr lang="en-US" sz="2400" i="1" dirty="0" smtClean="0">
                <a:solidFill>
                  <a:srgbClr val="C00000"/>
                </a:solidFill>
              </a:rPr>
              <a:t>Starting points, hooks, and frontloading are part of scaffolding</a:t>
            </a:r>
            <a:endParaRPr lang="en-US" sz="2400" i="1" dirty="0">
              <a:solidFill>
                <a:srgbClr val="C00000"/>
              </a:solidFill>
            </a:endParaRPr>
          </a:p>
        </p:txBody>
      </p:sp>
      <p:sp>
        <p:nvSpPr>
          <p:cNvPr id="4" name="Right Arrow 3"/>
          <p:cNvSpPr/>
          <p:nvPr/>
        </p:nvSpPr>
        <p:spPr>
          <a:xfrm>
            <a:off x="2749824" y="5408888"/>
            <a:ext cx="6659217" cy="1125263"/>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a:p>
            <a:pPr algn="ctr"/>
            <a:r>
              <a:rPr lang="en-US" sz="2400" dirty="0" smtClean="0"/>
              <a:t>SIMPLE			COMPLEX</a:t>
            </a:r>
          </a:p>
          <a:p>
            <a:r>
              <a:rPr lang="en-US" sz="2400" dirty="0" smtClean="0"/>
              <a:t>	     	</a:t>
            </a:r>
            <a:endParaRPr lang="en-US" sz="2400" dirty="0"/>
          </a:p>
        </p:txBody>
      </p:sp>
      <p:sp>
        <p:nvSpPr>
          <p:cNvPr id="5" name="Footer Placeholder 4"/>
          <p:cNvSpPr>
            <a:spLocks noGrp="1"/>
          </p:cNvSpPr>
          <p:nvPr>
            <p:ph type="ftr" sz="quarter" idx="11"/>
          </p:nvPr>
        </p:nvSpPr>
        <p:spPr/>
        <p:txBody>
          <a:bodyPr/>
          <a:lstStyle/>
          <a:p>
            <a:r>
              <a:rPr lang="en-US" smtClean="0"/>
              <a:t>SLCC CEAL100 September2018</a:t>
            </a:r>
            <a:endParaRPr lang="en-US"/>
          </a:p>
        </p:txBody>
      </p:sp>
      <p:pic>
        <p:nvPicPr>
          <p:cNvPr id="11" name="Picture 10"/>
          <p:cNvPicPr>
            <a:picLocks noChangeAspect="1"/>
          </p:cNvPicPr>
          <p:nvPr/>
        </p:nvPicPr>
        <p:blipFill>
          <a:blip r:embed="rId3"/>
          <a:stretch>
            <a:fillRect/>
          </a:stretch>
        </p:blipFill>
        <p:spPr>
          <a:xfrm>
            <a:off x="9014012" y="2563906"/>
            <a:ext cx="1506350" cy="1506350"/>
          </a:xfrm>
          <a:prstGeom prst="rect">
            <a:avLst/>
          </a:prstGeom>
        </p:spPr>
      </p:pic>
    </p:spTree>
    <p:extLst>
      <p:ext uri="{BB962C8B-B14F-4D97-AF65-F5344CB8AC3E}">
        <p14:creationId xmlns:p14="http://schemas.microsoft.com/office/powerpoint/2010/main" val="1024967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b="1" u="sng" dirty="0" smtClean="0"/>
              <a:t>Differentiation</a:t>
            </a:r>
            <a:r>
              <a:rPr lang="en-US" dirty="0" smtClean="0"/>
              <a:t>?</a:t>
            </a:r>
            <a:endParaRPr lang="en-US" dirty="0"/>
          </a:p>
        </p:txBody>
      </p:sp>
      <p:sp>
        <p:nvSpPr>
          <p:cNvPr id="5" name="Rectangle 3"/>
          <p:cNvSpPr>
            <a:spLocks noChangeArrowheads="1"/>
          </p:cNvSpPr>
          <p:nvPr/>
        </p:nvSpPr>
        <p:spPr bwMode="auto">
          <a:xfrm>
            <a:off x="792910" y="1819815"/>
            <a:ext cx="6002337" cy="4493538"/>
          </a:xfrm>
          <a:prstGeom prst="rect">
            <a:avLst/>
          </a:prstGeom>
          <a:solidFill>
            <a:schemeClr val="bg1"/>
          </a:solidFill>
          <a:ln>
            <a:noFill/>
          </a:ln>
          <a:effectLs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buFont typeface="Wingdings" panose="05000000000000000000" pitchFamily="2" charset="2"/>
              <a:buChar char="Ø"/>
            </a:pPr>
            <a:r>
              <a:rPr lang="en-US" altLang="en-US" sz="2200" dirty="0" smtClean="0">
                <a:latin typeface="+mn-lt"/>
              </a:rPr>
              <a:t>How we structure instruction and learning activities to </a:t>
            </a:r>
            <a:r>
              <a:rPr lang="en-US" altLang="en-US" sz="2200" dirty="0" smtClean="0">
                <a:solidFill>
                  <a:srgbClr val="FF0000"/>
                </a:solidFill>
                <a:latin typeface="+mn-lt"/>
              </a:rPr>
              <a:t>meet the differing abilities of students</a:t>
            </a:r>
            <a:r>
              <a:rPr lang="en-US" altLang="en-US" sz="2200" dirty="0" smtClean="0">
                <a:latin typeface="+mn-lt"/>
              </a:rPr>
              <a:t> in the same class</a:t>
            </a:r>
          </a:p>
          <a:p>
            <a:pPr marL="342900" indent="-342900" eaLnBrk="1" hangingPunct="1">
              <a:buFont typeface="Wingdings" panose="05000000000000000000" pitchFamily="2" charset="2"/>
              <a:buChar char="Ø"/>
            </a:pPr>
            <a:endParaRPr lang="en-US" altLang="en-US" sz="2200" dirty="0">
              <a:latin typeface="+mn-lt"/>
            </a:endParaRPr>
          </a:p>
          <a:p>
            <a:pPr marL="342900" indent="-342900" eaLnBrk="1" hangingPunct="1">
              <a:buFont typeface="Wingdings" panose="05000000000000000000" pitchFamily="2" charset="2"/>
              <a:buChar char="Ø"/>
            </a:pPr>
            <a:r>
              <a:rPr lang="en-US" altLang="en-US" sz="2200" dirty="0" smtClean="0">
                <a:latin typeface="+mn-lt"/>
              </a:rPr>
              <a:t>Intent is to </a:t>
            </a:r>
            <a:r>
              <a:rPr lang="en-US" altLang="en-US" sz="2200" dirty="0" smtClean="0">
                <a:solidFill>
                  <a:srgbClr val="FF0000"/>
                </a:solidFill>
                <a:latin typeface="+mn-lt"/>
              </a:rPr>
              <a:t>support each student </a:t>
            </a:r>
            <a:r>
              <a:rPr lang="en-US" altLang="en-US" sz="2200" dirty="0" smtClean="0">
                <a:latin typeface="+mn-lt"/>
              </a:rPr>
              <a:t>to be successful, while providing them the kind of </a:t>
            </a:r>
            <a:r>
              <a:rPr lang="en-US" altLang="en-US" sz="2200" dirty="0" smtClean="0">
                <a:solidFill>
                  <a:srgbClr val="FF0000"/>
                </a:solidFill>
                <a:latin typeface="+mn-lt"/>
              </a:rPr>
              <a:t>support structures/scaffolding they need</a:t>
            </a:r>
            <a:endParaRPr lang="en-US" altLang="en-US" sz="2200" dirty="0">
              <a:solidFill>
                <a:srgbClr val="FF0000"/>
              </a:solidFill>
              <a:latin typeface="+mn-lt"/>
            </a:endParaRPr>
          </a:p>
          <a:p>
            <a:pPr marL="342900" indent="-342900" eaLnBrk="1" hangingPunct="1">
              <a:buFont typeface="Wingdings" panose="05000000000000000000" pitchFamily="2" charset="2"/>
              <a:buChar char="Ø"/>
            </a:pPr>
            <a:endParaRPr lang="en-US" altLang="en-US" sz="2200" dirty="0">
              <a:latin typeface="+mn-lt"/>
            </a:endParaRPr>
          </a:p>
          <a:p>
            <a:pPr marL="342900" indent="-342900" eaLnBrk="1" hangingPunct="1">
              <a:buFont typeface="Wingdings" panose="05000000000000000000" pitchFamily="2" charset="2"/>
              <a:buChar char="Ø"/>
            </a:pPr>
            <a:r>
              <a:rPr lang="en-US" altLang="en-US" sz="2200" dirty="0" smtClean="0">
                <a:latin typeface="+mn-lt"/>
              </a:rPr>
              <a:t>Consider:  varying </a:t>
            </a:r>
            <a:r>
              <a:rPr lang="en-US" altLang="en-US" sz="2200" dirty="0">
                <a:latin typeface="+mn-lt"/>
              </a:rPr>
              <a:t>background </a:t>
            </a:r>
            <a:r>
              <a:rPr lang="en-US" altLang="en-US" sz="2200" dirty="0" smtClean="0">
                <a:latin typeface="+mn-lt"/>
              </a:rPr>
              <a:t>knowledge/experiences, </a:t>
            </a:r>
            <a:r>
              <a:rPr lang="en-US" altLang="en-US" sz="2200" dirty="0">
                <a:latin typeface="+mn-lt"/>
              </a:rPr>
              <a:t>level of readiness, language, learning styles, and </a:t>
            </a:r>
            <a:r>
              <a:rPr lang="en-US" altLang="en-US" sz="2200" dirty="0" smtClean="0">
                <a:latin typeface="+mn-lt"/>
              </a:rPr>
              <a:t>interests</a:t>
            </a:r>
            <a:endParaRPr lang="en-US" altLang="en-US" sz="2000" dirty="0">
              <a:latin typeface="+mn-lt"/>
            </a:endParaRPr>
          </a:p>
        </p:txBody>
      </p:sp>
      <p:sp>
        <p:nvSpPr>
          <p:cNvPr id="3" name="Footer Placeholder 2"/>
          <p:cNvSpPr>
            <a:spLocks noGrp="1"/>
          </p:cNvSpPr>
          <p:nvPr>
            <p:ph type="ftr" sz="quarter" idx="11"/>
          </p:nvPr>
        </p:nvSpPr>
        <p:spPr/>
        <p:txBody>
          <a:bodyPr/>
          <a:lstStyle/>
          <a:p>
            <a:r>
              <a:rPr lang="en-US" smtClean="0"/>
              <a:t>SLCC CEAL100 September2018</a:t>
            </a:r>
            <a:endParaRPr lang="en-US"/>
          </a:p>
        </p:txBody>
      </p:sp>
      <p:pic>
        <p:nvPicPr>
          <p:cNvPr id="8" name="Picture 7" descr="هذا المقال تلخيص لما تم التطرق إليه من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9704" y="2178759"/>
            <a:ext cx="4762500" cy="3190875"/>
          </a:xfrm>
          <a:prstGeom prst="rect">
            <a:avLst/>
          </a:prstGeom>
        </p:spPr>
      </p:pic>
    </p:spTree>
    <p:extLst>
      <p:ext uri="{BB962C8B-B14F-4D97-AF65-F5344CB8AC3E}">
        <p14:creationId xmlns:p14="http://schemas.microsoft.com/office/powerpoint/2010/main" val="225551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968188" y="1004049"/>
            <a:ext cx="10183906" cy="5016758"/>
          </a:xfrm>
          <a:prstGeom prst="rect">
            <a:avLst/>
          </a:prstGeom>
          <a:solidFill>
            <a:schemeClr val="bg1"/>
          </a:solidFill>
          <a:ln>
            <a:noFill/>
          </a:ln>
          <a:effectLs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i="1" dirty="0">
                <a:solidFill>
                  <a:srgbClr val="C00000"/>
                </a:solidFill>
                <a:latin typeface="+mn-lt"/>
              </a:rPr>
              <a:t>The standard is not </a:t>
            </a:r>
            <a:r>
              <a:rPr lang="en-US" altLang="en-US" sz="3200" i="1" dirty="0" smtClean="0">
                <a:solidFill>
                  <a:srgbClr val="C00000"/>
                </a:solidFill>
                <a:latin typeface="+mn-lt"/>
              </a:rPr>
              <a:t>negotiable, but </a:t>
            </a:r>
            <a:r>
              <a:rPr lang="en-US" altLang="en-US" sz="3200" i="1" dirty="0">
                <a:solidFill>
                  <a:srgbClr val="C00000"/>
                </a:solidFill>
                <a:latin typeface="+mn-lt"/>
              </a:rPr>
              <a:t>the road to it is</a:t>
            </a:r>
            <a:r>
              <a:rPr lang="en-US" altLang="en-US" sz="3200" i="1" dirty="0" smtClean="0">
                <a:solidFill>
                  <a:srgbClr val="C00000"/>
                </a:solidFill>
                <a:latin typeface="+mn-lt"/>
              </a:rPr>
              <a:t>.</a:t>
            </a:r>
          </a:p>
          <a:p>
            <a:pPr algn="ctr" eaLnBrk="1" hangingPunct="1">
              <a:spcBef>
                <a:spcPct val="50000"/>
              </a:spcBef>
            </a:pPr>
            <a:endParaRPr lang="en-US" altLang="en-US" sz="3200" i="1" dirty="0">
              <a:solidFill>
                <a:srgbClr val="C00000"/>
              </a:solidFill>
              <a:latin typeface="+mn-lt"/>
            </a:endParaRPr>
          </a:p>
          <a:p>
            <a:pPr algn="ctr" eaLnBrk="1" hangingPunct="1">
              <a:spcBef>
                <a:spcPct val="50000"/>
              </a:spcBef>
            </a:pPr>
            <a:endParaRPr lang="en-US" altLang="en-US" sz="3200" i="1" dirty="0" smtClean="0">
              <a:solidFill>
                <a:srgbClr val="C00000"/>
              </a:solidFill>
              <a:latin typeface="+mn-lt"/>
            </a:endParaRPr>
          </a:p>
          <a:p>
            <a:pPr algn="ctr" eaLnBrk="1" hangingPunct="1">
              <a:spcBef>
                <a:spcPct val="50000"/>
              </a:spcBef>
            </a:pPr>
            <a:endParaRPr lang="en-US" altLang="en-US" sz="3200" i="1" dirty="0">
              <a:solidFill>
                <a:srgbClr val="C00000"/>
              </a:solidFill>
              <a:latin typeface="+mn-lt"/>
            </a:endParaRPr>
          </a:p>
          <a:p>
            <a:pPr algn="ctr" eaLnBrk="1" hangingPunct="1">
              <a:spcBef>
                <a:spcPct val="50000"/>
              </a:spcBef>
            </a:pPr>
            <a:endParaRPr lang="en-US" altLang="en-US" sz="3200" i="1" dirty="0" smtClean="0">
              <a:solidFill>
                <a:srgbClr val="C00000"/>
              </a:solidFill>
              <a:latin typeface="+mn-lt"/>
            </a:endParaRPr>
          </a:p>
          <a:p>
            <a:pPr algn="ctr" eaLnBrk="1" hangingPunct="1">
              <a:spcBef>
                <a:spcPct val="50000"/>
              </a:spcBef>
            </a:pPr>
            <a:endParaRPr lang="en-US" altLang="en-US" sz="3200" i="1" dirty="0">
              <a:solidFill>
                <a:srgbClr val="C00000"/>
              </a:solidFill>
              <a:latin typeface="+mn-lt"/>
            </a:endParaRPr>
          </a:p>
          <a:p>
            <a:pPr algn="ctr" eaLnBrk="1" hangingPunct="1">
              <a:spcBef>
                <a:spcPct val="50000"/>
              </a:spcBef>
            </a:pPr>
            <a:r>
              <a:rPr lang="en-US" altLang="en-US" sz="3200" i="1" dirty="0" smtClean="0">
                <a:solidFill>
                  <a:srgbClr val="C00000"/>
                </a:solidFill>
                <a:latin typeface="+mn-lt"/>
              </a:rPr>
              <a:t> </a:t>
            </a:r>
            <a:endParaRPr lang="en-US" altLang="en-US" sz="3200" i="1" dirty="0">
              <a:solidFill>
                <a:srgbClr val="C00000"/>
              </a:solidFill>
              <a:latin typeface="+mn-lt"/>
            </a:endParaRPr>
          </a:p>
        </p:txBody>
      </p:sp>
      <p:pic>
        <p:nvPicPr>
          <p:cNvPr id="7" name="Picture 2" descr="MCj029975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594" y="2624433"/>
            <a:ext cx="4418811" cy="339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SLCC CEAL100 September2018</a:t>
            </a:r>
            <a:endParaRPr lang="en-US"/>
          </a:p>
        </p:txBody>
      </p:sp>
    </p:spTree>
    <p:extLst>
      <p:ext uri="{BB962C8B-B14F-4D97-AF65-F5344CB8AC3E}">
        <p14:creationId xmlns:p14="http://schemas.microsoft.com/office/powerpoint/2010/main" val="294356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1881</Words>
  <Application>Microsoft Office PowerPoint</Application>
  <PresentationFormat>Widescreen</PresentationFormat>
  <Paragraphs>268</Paragraphs>
  <Slides>24</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Wingdings</vt:lpstr>
      <vt:lpstr>Office Theme</vt:lpstr>
      <vt:lpstr>Welcome National Geographic  Geo-Inquiry Cohort!</vt:lpstr>
      <vt:lpstr>Today’s Outcomes</vt:lpstr>
      <vt:lpstr>Questions &amp; Concerns</vt:lpstr>
      <vt:lpstr>A Thought…</vt:lpstr>
      <vt:lpstr>Frontloading</vt:lpstr>
      <vt:lpstr>Scaffolding</vt:lpstr>
      <vt:lpstr>What does scaffolding look like in the classroom?</vt:lpstr>
      <vt:lpstr>What is Differentiation?</vt:lpstr>
      <vt:lpstr>PowerPoint Presentation</vt:lpstr>
      <vt:lpstr>How can we differentiate &amp; for whom?</vt:lpstr>
      <vt:lpstr>PowerPoint Presentation</vt:lpstr>
      <vt:lpstr> A Discussion Strategy: Academic Conversations: </vt:lpstr>
      <vt:lpstr>To what degree is this an example of an academic conversation?</vt:lpstr>
      <vt:lpstr>The Challenge</vt:lpstr>
      <vt:lpstr>Student Discussions &amp;  Academic Conversations</vt:lpstr>
      <vt:lpstr>Student Talk vs. Teacher Talk from the book, Academic Conversations</vt:lpstr>
      <vt:lpstr>Discourse Placemat – Let’s Practice</vt:lpstr>
      <vt:lpstr>Discourse Placemat – Debrief</vt:lpstr>
      <vt:lpstr>Getting started with Academic Conversations</vt:lpstr>
      <vt:lpstr>Conversation Norms ideas…</vt:lpstr>
      <vt:lpstr>PowerPoint Presentation</vt:lpstr>
      <vt:lpstr>PowerPoint Presentation</vt:lpstr>
      <vt:lpstr>Your Turn</vt:lpstr>
      <vt:lpstr>Next Steps</vt:lpstr>
    </vt:vector>
  </TitlesOfParts>
  <Company>Salt Lake City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National Geographic  Geo-Inquiry Cohort!</dc:title>
  <dc:creator>Dessie Olson</dc:creator>
  <cp:lastModifiedBy>Dessie Olson</cp:lastModifiedBy>
  <cp:revision>16</cp:revision>
  <dcterms:created xsi:type="dcterms:W3CDTF">2018-12-10T12:47:53Z</dcterms:created>
  <dcterms:modified xsi:type="dcterms:W3CDTF">2019-06-27T17:46:38Z</dcterms:modified>
</cp:coreProperties>
</file>