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60" r:id="rId4"/>
    <p:sldId id="305"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8" r:id="rId22"/>
    <p:sldId id="300" r:id="rId23"/>
    <p:sldId id="306" r:id="rId24"/>
    <p:sldId id="307" r:id="rId25"/>
    <p:sldId id="282" r:id="rId26"/>
    <p:sldId id="261" r:id="rId27"/>
    <p:sldId id="283" r:id="rId28"/>
    <p:sldId id="301"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096" autoAdjust="0"/>
  </p:normalViewPr>
  <p:slideViewPr>
    <p:cSldViewPr snapToGrid="0">
      <p:cViewPr varScale="1">
        <p:scale>
          <a:sx n="64" d="100"/>
          <a:sy n="64" d="100"/>
        </p:scale>
        <p:origin x="14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724FB-5AAD-46AD-87D7-EB8FCAAD271B}" type="datetimeFigureOut">
              <a:rPr lang="en-US" smtClean="0"/>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6D768-A8CB-478F-A61D-2086C179BE94}" type="slidenum">
              <a:rPr lang="en-US" smtClean="0"/>
              <a:t>‹#›</a:t>
            </a:fld>
            <a:endParaRPr lang="en-US"/>
          </a:p>
        </p:txBody>
      </p:sp>
    </p:spTree>
    <p:extLst>
      <p:ext uri="{BB962C8B-B14F-4D97-AF65-F5344CB8AC3E}">
        <p14:creationId xmlns:p14="http://schemas.microsoft.com/office/powerpoint/2010/main" val="174594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rojecttahoe.org/wp-content/uploads/2014/05/Annotation-Matrix-Final.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http://weknowmemes.com/2013/08/25-funny-dog-memes/</a:t>
            </a:r>
          </a:p>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3</a:t>
            </a:fld>
            <a:endParaRPr lang="en-US"/>
          </a:p>
        </p:txBody>
      </p:sp>
    </p:spTree>
    <p:extLst>
      <p:ext uri="{BB962C8B-B14F-4D97-AF65-F5344CB8AC3E}">
        <p14:creationId xmlns:p14="http://schemas.microsoft.com/office/powerpoint/2010/main" val="223530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the same partners, teachers identify closed and open questions.</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13</a:t>
            </a:fld>
            <a:endParaRPr lang="en-US"/>
          </a:p>
        </p:txBody>
      </p:sp>
    </p:spTree>
    <p:extLst>
      <p:ext uri="{BB962C8B-B14F-4D97-AF65-F5344CB8AC3E}">
        <p14:creationId xmlns:p14="http://schemas.microsoft.com/office/powerpoint/2010/main" val="151956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a:t>
            </a:r>
            <a:r>
              <a:rPr lang="en-US" baseline="0" dirty="0" smtClean="0"/>
              <a:t> a whole group discussion. Chart answers.</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15</a:t>
            </a:fld>
            <a:endParaRPr lang="en-US"/>
          </a:p>
        </p:txBody>
      </p:sp>
    </p:spTree>
    <p:extLst>
      <p:ext uri="{BB962C8B-B14F-4D97-AF65-F5344CB8AC3E}">
        <p14:creationId xmlns:p14="http://schemas.microsoft.com/office/powerpoint/2010/main" val="212614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 teachers complete this step and the next step.</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16</a:t>
            </a:fld>
            <a:endParaRPr lang="en-US"/>
          </a:p>
        </p:txBody>
      </p:sp>
    </p:spTree>
    <p:extLst>
      <p:ext uri="{BB962C8B-B14F-4D97-AF65-F5344CB8AC3E}">
        <p14:creationId xmlns:p14="http://schemas.microsoft.com/office/powerpoint/2010/main" val="190698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17</a:t>
            </a:fld>
            <a:endParaRPr lang="en-US"/>
          </a:p>
        </p:txBody>
      </p:sp>
    </p:spTree>
    <p:extLst>
      <p:ext uri="{BB962C8B-B14F-4D97-AF65-F5344CB8AC3E}">
        <p14:creationId xmlns:p14="http://schemas.microsoft.com/office/powerpoint/2010/main" val="32256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out questions in a whole group and chart the answer.</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18</a:t>
            </a:fld>
            <a:endParaRPr lang="en-US"/>
          </a:p>
        </p:txBody>
      </p:sp>
    </p:spTree>
    <p:extLst>
      <p:ext uri="{BB962C8B-B14F-4D97-AF65-F5344CB8AC3E}">
        <p14:creationId xmlns:p14="http://schemas.microsoft.com/office/powerpoint/2010/main" val="409713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this is an important step of the strategy.</a:t>
            </a:r>
            <a:r>
              <a:rPr lang="en-US" baseline="0" dirty="0" smtClean="0"/>
              <a:t> To ask students questions, but not have a plan for how you will use the questions defeat the purpose.  For example, in the classroom, teachers can plan to chart the questions, then have students chunk them into different categories. Then, teachers can divide students into groups based on the categories and ask groups to pick one question to research and share out their information.</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19</a:t>
            </a:fld>
            <a:endParaRPr lang="en-US"/>
          </a:p>
        </p:txBody>
      </p:sp>
    </p:spTree>
    <p:extLst>
      <p:ext uri="{BB962C8B-B14F-4D97-AF65-F5344CB8AC3E}">
        <p14:creationId xmlns:p14="http://schemas.microsoft.com/office/powerpoint/2010/main" val="322578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access the Right</a:t>
            </a:r>
            <a:r>
              <a:rPr lang="en-US" baseline="0" dirty="0" smtClean="0"/>
              <a:t> Question Institute website for more information and resources to help teachers in using the QFT strategy.</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20</a:t>
            </a:fld>
            <a:endParaRPr lang="en-US"/>
          </a:p>
        </p:txBody>
      </p:sp>
    </p:spTree>
    <p:extLst>
      <p:ext uri="{BB962C8B-B14F-4D97-AF65-F5344CB8AC3E}">
        <p14:creationId xmlns:p14="http://schemas.microsoft.com/office/powerpoint/2010/main" val="323997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Annotation Matrix was developed by teachers participating</a:t>
            </a:r>
            <a:r>
              <a:rPr lang="en-US" baseline="0" dirty="0" smtClean="0"/>
              <a:t> in the </a:t>
            </a:r>
            <a:r>
              <a:rPr lang="en-US" sz="1200" dirty="0" err="1" smtClean="0"/>
              <a:t>the</a:t>
            </a:r>
            <a:r>
              <a:rPr lang="en-US" sz="1200" dirty="0" smtClean="0"/>
              <a:t> Northern Nevada Teaching American History Grant Project. To</a:t>
            </a:r>
            <a:r>
              <a:rPr lang="en-US" sz="1200" baseline="0" dirty="0" smtClean="0"/>
              <a:t> introduce this tool, follow the steps below: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Select a reading you plan to use with teachers. Be clear on why you are using that reading and what insights/understandings you hope teachers gain from 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Determine 1-2 annotation strategies that would best help teachers achieve those insights and understandings.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Introduce the Annotation Matrix, pointing out the features. Give teachers a couple of minutes to review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Introduce the reading you want teachers to read. Of the 1-2 annotation strategies you pre-selected, ask teachers to select which annotation strategy they would like to use while they read.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smtClean="0"/>
              <a:t>Debrief the reading. Then debrief how using the Annotation Matrix and giving them choice in annotation methods impacts them as learners.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21</a:t>
            </a:fld>
            <a:endParaRPr lang="en-US"/>
          </a:p>
        </p:txBody>
      </p:sp>
    </p:spTree>
    <p:extLst>
      <p:ext uri="{BB962C8B-B14F-4D97-AF65-F5344CB8AC3E}">
        <p14:creationId xmlns:p14="http://schemas.microsoft.com/office/powerpoint/2010/main" val="284407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downloaded at </a:t>
            </a:r>
            <a:r>
              <a:rPr lang="en-US" dirty="0" smtClean="0">
                <a:hlinkClick r:id="rId3"/>
              </a:rPr>
              <a:t>https://projecttahoe.org/wp-content/uploads/2014/05/Annotation-Matrix-Final.pdf</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22</a:t>
            </a:fld>
            <a:endParaRPr lang="en-US"/>
          </a:p>
        </p:txBody>
      </p:sp>
    </p:spTree>
    <p:extLst>
      <p:ext uri="{BB962C8B-B14F-4D97-AF65-F5344CB8AC3E}">
        <p14:creationId xmlns:p14="http://schemas.microsoft.com/office/powerpoint/2010/main" val="72996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portion</a:t>
            </a:r>
            <a:r>
              <a:rPr lang="en-US" baseline="0" dirty="0" smtClean="0"/>
              <a:t> of the workshop, teachers had a chance to review their core standards and the National Geographic Geo-Inquiry resources. The steps below identify one way you could work with teachers during this portion of the workshop.</a:t>
            </a:r>
          </a:p>
          <a:p>
            <a:pPr marL="228600" indent="-228600">
              <a:buAutoNum type="arabicPeriod"/>
            </a:pPr>
            <a:r>
              <a:rPr lang="en-US" baseline="0" dirty="0" smtClean="0"/>
              <a:t>As teachers to read through their standards to determine which standards would be the focus their Geo-Inquiry unit.</a:t>
            </a:r>
          </a:p>
          <a:p>
            <a:pPr marL="228600" indent="-228600">
              <a:buAutoNum type="arabicPeriod"/>
            </a:pPr>
            <a:r>
              <a:rPr lang="en-US" baseline="0" dirty="0" smtClean="0"/>
              <a:t>Introduce the Geo-Inquiry Implementation Template to teachers. Ask teachers to complete Part I.</a:t>
            </a:r>
          </a:p>
          <a:p>
            <a:pPr marL="228600" indent="-228600">
              <a:buAutoNum type="arabicPeriod"/>
            </a:pPr>
            <a:r>
              <a:rPr lang="en-US" baseline="0" dirty="0" smtClean="0"/>
              <a:t>Once Part I is complete, review the features of the National Geographic Educator Resource and Student Resource Packet. Note how the Implementation Template correlates the different phases of Geo-Inquiry with the Educator Resource Packet.</a:t>
            </a:r>
          </a:p>
          <a:p>
            <a:pPr marL="228600" indent="-228600">
              <a:buAutoNum type="arabicPeriod"/>
            </a:pPr>
            <a:r>
              <a:rPr lang="en-US" baseline="0" dirty="0" smtClean="0"/>
              <a:t>Give teachers time to plan. Note that this planning time is to give them a framework from which to do future planning. It is not meant to be rigid since students drive the Geo-Inquiry process. It is very likely this plan will turn out differently, but by thinking through the framework of implementing the Geo-Inquiry process, teachers can be ready for what students will need.</a:t>
            </a:r>
          </a:p>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23</a:t>
            </a:fld>
            <a:endParaRPr lang="en-US"/>
          </a:p>
        </p:txBody>
      </p:sp>
    </p:spTree>
    <p:extLst>
      <p:ext uri="{BB962C8B-B14F-4D97-AF65-F5344CB8AC3E}">
        <p14:creationId xmlns:p14="http://schemas.microsoft.com/office/powerpoint/2010/main" val="224720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we are introducing the</a:t>
            </a:r>
            <a:r>
              <a:rPr lang="en-US" baseline="0" dirty="0" smtClean="0"/>
              <a:t> QFT strategy because teachers can use it throughout the Geo-Inquiry process as a way to scaffold learning, not only during the ASK phase, but also as students work through the other phases.</a:t>
            </a:r>
          </a:p>
          <a:p>
            <a:endParaRPr lang="en-US" baseline="0" dirty="0" smtClean="0"/>
          </a:p>
          <a:p>
            <a:r>
              <a:rPr lang="en-US" baseline="0" dirty="0" smtClean="0"/>
              <a:t>The following slides on QFT are from the Right Question Institute.</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5</a:t>
            </a:fld>
            <a:endParaRPr lang="en-US"/>
          </a:p>
        </p:txBody>
      </p:sp>
    </p:spTree>
    <p:extLst>
      <p:ext uri="{BB962C8B-B14F-4D97-AF65-F5344CB8AC3E}">
        <p14:creationId xmlns:p14="http://schemas.microsoft.com/office/powerpoint/2010/main" val="176449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26</a:t>
            </a:fld>
            <a:endParaRPr lang="en-US"/>
          </a:p>
        </p:txBody>
      </p:sp>
    </p:spTree>
    <p:extLst>
      <p:ext uri="{BB962C8B-B14F-4D97-AF65-F5344CB8AC3E}">
        <p14:creationId xmlns:p14="http://schemas.microsoft.com/office/powerpoint/2010/main" val="390325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out your educator guide. Point out the features of the educator guide.</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27</a:t>
            </a:fld>
            <a:endParaRPr lang="en-US"/>
          </a:p>
        </p:txBody>
      </p:sp>
    </p:spTree>
    <p:extLst>
      <p:ext uri="{BB962C8B-B14F-4D97-AF65-F5344CB8AC3E}">
        <p14:creationId xmlns:p14="http://schemas.microsoft.com/office/powerpoint/2010/main" val="3717552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28</a:t>
            </a:fld>
            <a:endParaRPr lang="en-US"/>
          </a:p>
        </p:txBody>
      </p:sp>
    </p:spTree>
    <p:extLst>
      <p:ext uri="{BB962C8B-B14F-4D97-AF65-F5344CB8AC3E}">
        <p14:creationId xmlns:p14="http://schemas.microsoft.com/office/powerpoint/2010/main" val="6920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10"/>
          </p:nvPr>
        </p:nvSpPr>
        <p:spPr/>
        <p:txBody>
          <a:bodyPr/>
          <a:lstStyle/>
          <a:p>
            <a:fld id="{DA874CE0-4909-6048-B317-2721B0FEF0DC}" type="slidenum">
              <a:rPr lang="en-US" smtClean="0"/>
              <a:t>6</a:t>
            </a:fld>
            <a:endParaRPr lang="en-US"/>
          </a:p>
        </p:txBody>
      </p:sp>
    </p:spTree>
    <p:extLst>
      <p:ext uri="{BB962C8B-B14F-4D97-AF65-F5344CB8AC3E}">
        <p14:creationId xmlns:p14="http://schemas.microsoft.com/office/powerpoint/2010/main" val="345584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a:p>
            <a:r>
              <a:rPr lang="en-US" dirty="0"/>
              <a:t>ADD YOUR JOKE “an A in ignorance”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B7545-9F60-E947-BEC7-08664EAF44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25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1892A65-78A1-4D0E-9447-83CB41B6C2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2864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F6C5C9-C46E-4162-BB0E-FD5F991287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4454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DAN</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47FBC81-90D4-F842-83D2-3DFDB28F251D}" type="slidenum">
              <a:rPr kumimoji="0" lang="en-US" sz="1200" b="0" i="0" u="none" strike="noStrike" kern="1200" cap="none" spc="0" normalizeH="0" baseline="0" noProof="0">
                <a:ln>
                  <a:noFill/>
                </a:ln>
                <a:solidFill>
                  <a:prstClr val="black"/>
                </a:solidFill>
                <a:effectLst/>
                <a:uLnTx/>
                <a:uFillTx/>
                <a:latin typeface="Calibri"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ndParaRPr>
          </a:p>
        </p:txBody>
      </p:sp>
    </p:spTree>
    <p:extLst>
      <p:ext uri="{BB962C8B-B14F-4D97-AF65-F5344CB8AC3E}">
        <p14:creationId xmlns:p14="http://schemas.microsoft.com/office/powerpoint/2010/main" val="232661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by explaining to teachers you will model the strategy. First, review </a:t>
            </a:r>
            <a:r>
              <a:rPr lang="en-US" baseline="0" dirty="0" smtClean="0"/>
              <a:t>the rules for the QFT.</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11</a:t>
            </a:fld>
            <a:endParaRPr lang="en-US"/>
          </a:p>
        </p:txBody>
      </p:sp>
    </p:spTree>
    <p:extLst>
      <p:ext uri="{BB962C8B-B14F-4D97-AF65-F5344CB8AC3E}">
        <p14:creationId xmlns:p14="http://schemas.microsoft.com/office/powerpoint/2010/main" val="125186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teachers time to write down questions</a:t>
            </a:r>
            <a:r>
              <a:rPr lang="en-US" baseline="0" dirty="0" smtClean="0"/>
              <a:t> about the Question Focus. Give teachers 5 minutes. They can work in partners.</a:t>
            </a:r>
            <a:endParaRPr lang="en-US" dirty="0"/>
          </a:p>
        </p:txBody>
      </p:sp>
      <p:sp>
        <p:nvSpPr>
          <p:cNvPr id="4" name="Slide Number Placeholder 3"/>
          <p:cNvSpPr>
            <a:spLocks noGrp="1"/>
          </p:cNvSpPr>
          <p:nvPr>
            <p:ph type="sldNum" sz="quarter" idx="10"/>
          </p:nvPr>
        </p:nvSpPr>
        <p:spPr/>
        <p:txBody>
          <a:bodyPr/>
          <a:lstStyle/>
          <a:p>
            <a:fld id="{6FF6D768-A8CB-478F-A61D-2086C179BE94}" type="slidenum">
              <a:rPr lang="en-US" smtClean="0"/>
              <a:t>12</a:t>
            </a:fld>
            <a:endParaRPr lang="en-US"/>
          </a:p>
        </p:txBody>
      </p:sp>
    </p:spTree>
    <p:extLst>
      <p:ext uri="{BB962C8B-B14F-4D97-AF65-F5344CB8AC3E}">
        <p14:creationId xmlns:p14="http://schemas.microsoft.com/office/powerpoint/2010/main" val="289378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3971A-3B0C-4362-9041-9CD46E2AC675}" type="datetime1">
              <a:rPr lang="en-US" smtClean="0"/>
              <a:t>6/27/2019</a:t>
            </a:fld>
            <a:endParaRPr lang="en-US"/>
          </a:p>
        </p:txBody>
      </p:sp>
      <p:sp>
        <p:nvSpPr>
          <p:cNvPr id="5" name="Footer Placeholder 4"/>
          <p:cNvSpPr>
            <a:spLocks noGrp="1"/>
          </p:cNvSpPr>
          <p:nvPr>
            <p:ph type="ftr" sz="quarter" idx="11"/>
          </p:nvPr>
        </p:nvSpPr>
        <p:spPr/>
        <p:txBody>
          <a:bodyPr/>
          <a:lstStyle/>
          <a:p>
            <a:r>
              <a:rPr lang="en-US" smtClean="0"/>
              <a:t>SLCSD-NGS Grant Project 2018-2019</a:t>
            </a:r>
            <a:endParaRPr lang="en-US"/>
          </a:p>
        </p:txBody>
      </p:sp>
      <p:sp>
        <p:nvSpPr>
          <p:cNvPr id="6" name="Slide Number Placeholder 5"/>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83939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693D4-DE8B-4232-BC99-74067A929E8A}" type="datetime1">
              <a:rPr lang="en-US" smtClean="0"/>
              <a:t>6/27/2019</a:t>
            </a:fld>
            <a:endParaRPr lang="en-US"/>
          </a:p>
        </p:txBody>
      </p:sp>
      <p:sp>
        <p:nvSpPr>
          <p:cNvPr id="5" name="Footer Placeholder 4"/>
          <p:cNvSpPr>
            <a:spLocks noGrp="1"/>
          </p:cNvSpPr>
          <p:nvPr>
            <p:ph type="ftr" sz="quarter" idx="11"/>
          </p:nvPr>
        </p:nvSpPr>
        <p:spPr/>
        <p:txBody>
          <a:bodyPr/>
          <a:lstStyle/>
          <a:p>
            <a:r>
              <a:rPr lang="en-US" smtClean="0"/>
              <a:t>SLCSD-NGS Grant Project 2018-2019</a:t>
            </a:r>
            <a:endParaRPr lang="en-US"/>
          </a:p>
        </p:txBody>
      </p:sp>
      <p:sp>
        <p:nvSpPr>
          <p:cNvPr id="6" name="Slide Number Placeholder 5"/>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372542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E1DE5-A242-47F3-9B77-DE7EE02ED07F}" type="datetime1">
              <a:rPr lang="en-US" smtClean="0"/>
              <a:t>6/27/2019</a:t>
            </a:fld>
            <a:endParaRPr lang="en-US"/>
          </a:p>
        </p:txBody>
      </p:sp>
      <p:sp>
        <p:nvSpPr>
          <p:cNvPr id="5" name="Footer Placeholder 4"/>
          <p:cNvSpPr>
            <a:spLocks noGrp="1"/>
          </p:cNvSpPr>
          <p:nvPr>
            <p:ph type="ftr" sz="quarter" idx="11"/>
          </p:nvPr>
        </p:nvSpPr>
        <p:spPr/>
        <p:txBody>
          <a:bodyPr/>
          <a:lstStyle/>
          <a:p>
            <a:r>
              <a:rPr lang="en-US" smtClean="0"/>
              <a:t>SLCSD-NGS Grant Project 2018-2019</a:t>
            </a:r>
            <a:endParaRPr lang="en-US"/>
          </a:p>
        </p:txBody>
      </p:sp>
      <p:sp>
        <p:nvSpPr>
          <p:cNvPr id="6" name="Slide Number Placeholder 5"/>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130874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35184-F5D0-44D6-8ED3-AC466C7DFAA5}" type="datetime1">
              <a:rPr lang="en-US" smtClean="0"/>
              <a:t>6/27/2019</a:t>
            </a:fld>
            <a:endParaRPr lang="en-US"/>
          </a:p>
        </p:txBody>
      </p:sp>
      <p:sp>
        <p:nvSpPr>
          <p:cNvPr id="5" name="Footer Placeholder 4"/>
          <p:cNvSpPr>
            <a:spLocks noGrp="1"/>
          </p:cNvSpPr>
          <p:nvPr>
            <p:ph type="ftr" sz="quarter" idx="11"/>
          </p:nvPr>
        </p:nvSpPr>
        <p:spPr/>
        <p:txBody>
          <a:bodyPr/>
          <a:lstStyle/>
          <a:p>
            <a:r>
              <a:rPr lang="en-US" smtClean="0"/>
              <a:t>SLCSD-NGS Grant Project 2018-2019</a:t>
            </a:r>
            <a:endParaRPr lang="en-US"/>
          </a:p>
        </p:txBody>
      </p:sp>
      <p:sp>
        <p:nvSpPr>
          <p:cNvPr id="6" name="Slide Number Placeholder 5"/>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41734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CE3851-DC84-4E99-A985-09B74D9A9640}" type="datetime1">
              <a:rPr lang="en-US" smtClean="0"/>
              <a:t>6/27/2019</a:t>
            </a:fld>
            <a:endParaRPr lang="en-US"/>
          </a:p>
        </p:txBody>
      </p:sp>
      <p:sp>
        <p:nvSpPr>
          <p:cNvPr id="5" name="Footer Placeholder 4"/>
          <p:cNvSpPr>
            <a:spLocks noGrp="1"/>
          </p:cNvSpPr>
          <p:nvPr>
            <p:ph type="ftr" sz="quarter" idx="11"/>
          </p:nvPr>
        </p:nvSpPr>
        <p:spPr/>
        <p:txBody>
          <a:bodyPr/>
          <a:lstStyle/>
          <a:p>
            <a:r>
              <a:rPr lang="en-US" smtClean="0"/>
              <a:t>SLCSD-NGS Grant Project 2018-2019</a:t>
            </a:r>
            <a:endParaRPr lang="en-US"/>
          </a:p>
        </p:txBody>
      </p:sp>
      <p:sp>
        <p:nvSpPr>
          <p:cNvPr id="6" name="Slide Number Placeholder 5"/>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269638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3AD72-1D15-4E09-B614-1CDEFC4226E0}" type="datetime1">
              <a:rPr lang="en-US" smtClean="0"/>
              <a:t>6/27/2019</a:t>
            </a:fld>
            <a:endParaRPr lang="en-US"/>
          </a:p>
        </p:txBody>
      </p:sp>
      <p:sp>
        <p:nvSpPr>
          <p:cNvPr id="6" name="Footer Placeholder 5"/>
          <p:cNvSpPr>
            <a:spLocks noGrp="1"/>
          </p:cNvSpPr>
          <p:nvPr>
            <p:ph type="ftr" sz="quarter" idx="11"/>
          </p:nvPr>
        </p:nvSpPr>
        <p:spPr/>
        <p:txBody>
          <a:bodyPr/>
          <a:lstStyle/>
          <a:p>
            <a:r>
              <a:rPr lang="en-US" smtClean="0"/>
              <a:t>SLCSD-NGS Grant Project 2018-2019</a:t>
            </a:r>
            <a:endParaRPr lang="en-US"/>
          </a:p>
        </p:txBody>
      </p:sp>
      <p:sp>
        <p:nvSpPr>
          <p:cNvPr id="7" name="Slide Number Placeholder 6"/>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348703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585D3-3858-4DF7-9DF1-DAC1C0D40140}" type="datetime1">
              <a:rPr lang="en-US" smtClean="0"/>
              <a:t>6/27/2019</a:t>
            </a:fld>
            <a:endParaRPr lang="en-US"/>
          </a:p>
        </p:txBody>
      </p:sp>
      <p:sp>
        <p:nvSpPr>
          <p:cNvPr id="8" name="Footer Placeholder 7"/>
          <p:cNvSpPr>
            <a:spLocks noGrp="1"/>
          </p:cNvSpPr>
          <p:nvPr>
            <p:ph type="ftr" sz="quarter" idx="11"/>
          </p:nvPr>
        </p:nvSpPr>
        <p:spPr/>
        <p:txBody>
          <a:bodyPr/>
          <a:lstStyle/>
          <a:p>
            <a:r>
              <a:rPr lang="en-US" smtClean="0"/>
              <a:t>SLCSD-NGS Grant Project 2018-2019</a:t>
            </a:r>
            <a:endParaRPr lang="en-US"/>
          </a:p>
        </p:txBody>
      </p:sp>
      <p:sp>
        <p:nvSpPr>
          <p:cNvPr id="9" name="Slide Number Placeholder 8"/>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260134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F29182-7D1C-41AF-8AA7-961203D56109}" type="datetime1">
              <a:rPr lang="en-US" smtClean="0"/>
              <a:t>6/27/2019</a:t>
            </a:fld>
            <a:endParaRPr lang="en-US"/>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
        <p:nvSpPr>
          <p:cNvPr id="5" name="Slide Number Placeholder 4"/>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110914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2D63A-F39B-436C-9ED4-84F80AA4E6B6}" type="datetime1">
              <a:rPr lang="en-US" smtClean="0"/>
              <a:t>6/27/2019</a:t>
            </a:fld>
            <a:endParaRPr lang="en-US"/>
          </a:p>
        </p:txBody>
      </p:sp>
      <p:sp>
        <p:nvSpPr>
          <p:cNvPr id="3" name="Footer Placeholder 2"/>
          <p:cNvSpPr>
            <a:spLocks noGrp="1"/>
          </p:cNvSpPr>
          <p:nvPr>
            <p:ph type="ftr" sz="quarter" idx="11"/>
          </p:nvPr>
        </p:nvSpPr>
        <p:spPr/>
        <p:txBody>
          <a:bodyPr/>
          <a:lstStyle/>
          <a:p>
            <a:r>
              <a:rPr lang="en-US" smtClean="0"/>
              <a:t>SLCSD-NGS Grant Project 2018-2019</a:t>
            </a:r>
            <a:endParaRPr lang="en-US"/>
          </a:p>
        </p:txBody>
      </p:sp>
      <p:sp>
        <p:nvSpPr>
          <p:cNvPr id="4" name="Slide Number Placeholder 3"/>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184563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B3E849-07F6-4227-8B2E-CF6770D0C05D}" type="datetime1">
              <a:rPr lang="en-US" smtClean="0"/>
              <a:t>6/27/2019</a:t>
            </a:fld>
            <a:endParaRPr lang="en-US"/>
          </a:p>
        </p:txBody>
      </p:sp>
      <p:sp>
        <p:nvSpPr>
          <p:cNvPr id="6" name="Footer Placeholder 5"/>
          <p:cNvSpPr>
            <a:spLocks noGrp="1"/>
          </p:cNvSpPr>
          <p:nvPr>
            <p:ph type="ftr" sz="quarter" idx="11"/>
          </p:nvPr>
        </p:nvSpPr>
        <p:spPr/>
        <p:txBody>
          <a:bodyPr/>
          <a:lstStyle/>
          <a:p>
            <a:r>
              <a:rPr lang="en-US" smtClean="0"/>
              <a:t>SLCSD-NGS Grant Project 2018-2019</a:t>
            </a:r>
            <a:endParaRPr lang="en-US"/>
          </a:p>
        </p:txBody>
      </p:sp>
      <p:sp>
        <p:nvSpPr>
          <p:cNvPr id="7" name="Slide Number Placeholder 6"/>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117154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843748-7250-40E5-8A92-E48120EF13BF}" type="datetime1">
              <a:rPr lang="en-US" smtClean="0"/>
              <a:t>6/27/2019</a:t>
            </a:fld>
            <a:endParaRPr lang="en-US"/>
          </a:p>
        </p:txBody>
      </p:sp>
      <p:sp>
        <p:nvSpPr>
          <p:cNvPr id="6" name="Footer Placeholder 5"/>
          <p:cNvSpPr>
            <a:spLocks noGrp="1"/>
          </p:cNvSpPr>
          <p:nvPr>
            <p:ph type="ftr" sz="quarter" idx="11"/>
          </p:nvPr>
        </p:nvSpPr>
        <p:spPr/>
        <p:txBody>
          <a:bodyPr/>
          <a:lstStyle/>
          <a:p>
            <a:r>
              <a:rPr lang="en-US" smtClean="0"/>
              <a:t>SLCSD-NGS Grant Project 2018-2019</a:t>
            </a:r>
            <a:endParaRPr lang="en-US"/>
          </a:p>
        </p:txBody>
      </p:sp>
      <p:sp>
        <p:nvSpPr>
          <p:cNvPr id="7" name="Slide Number Placeholder 6"/>
          <p:cNvSpPr>
            <a:spLocks noGrp="1"/>
          </p:cNvSpPr>
          <p:nvPr>
            <p:ph type="sldNum" sz="quarter" idx="12"/>
          </p:nvPr>
        </p:nvSpPr>
        <p:spPr/>
        <p:txBody>
          <a:bodyPr/>
          <a:lstStyle/>
          <a:p>
            <a:fld id="{912D0FCA-3189-4479-B515-B5DBF80B1C2F}" type="slidenum">
              <a:rPr lang="en-US" smtClean="0"/>
              <a:t>‹#›</a:t>
            </a:fld>
            <a:endParaRPr lang="en-US"/>
          </a:p>
        </p:txBody>
      </p:sp>
    </p:spTree>
    <p:extLst>
      <p:ext uri="{BB962C8B-B14F-4D97-AF65-F5344CB8AC3E}">
        <p14:creationId xmlns:p14="http://schemas.microsoft.com/office/powerpoint/2010/main" val="1765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3C82F-662D-4E3B-861D-A57EF6F41D70}" type="datetime1">
              <a:rPr lang="en-US" smtClean="0"/>
              <a:t>6/27/2019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SLCSD-NGS Grant Project 2018-2019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D0FCA-3189-4479-B515-B5DBF80B1C2F}" type="slidenum">
              <a:rPr lang="en-US" smtClean="0"/>
              <a:t>‹#›</a:t>
            </a:fld>
            <a:endParaRPr lang="en-US"/>
          </a:p>
        </p:txBody>
      </p:sp>
    </p:spTree>
    <p:extLst>
      <p:ext uri="{BB962C8B-B14F-4D97-AF65-F5344CB8AC3E}">
        <p14:creationId xmlns:p14="http://schemas.microsoft.com/office/powerpoint/2010/main" val="91553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2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rightquestio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76999"/>
            <a:ext cx="9144000" cy="2387600"/>
          </a:xfrm>
        </p:spPr>
        <p:txBody>
          <a:bodyPr>
            <a:normAutofit fontScale="90000"/>
          </a:bodyPr>
          <a:lstStyle/>
          <a:p>
            <a:r>
              <a:rPr lang="en-US" dirty="0" smtClean="0"/>
              <a:t>Welcome</a:t>
            </a:r>
            <a:br>
              <a:rPr lang="en-US" dirty="0" smtClean="0"/>
            </a:br>
            <a:r>
              <a:rPr lang="en-US" dirty="0" smtClean="0"/>
              <a:t>National Geographic </a:t>
            </a:r>
            <a:br>
              <a:rPr lang="en-US" dirty="0" smtClean="0"/>
            </a:br>
            <a:r>
              <a:rPr lang="en-US" dirty="0" smtClean="0"/>
              <a:t>Geo-Inquiry Cohort!</a:t>
            </a:r>
            <a:endParaRPr lang="en-US" dirty="0"/>
          </a:p>
        </p:txBody>
      </p:sp>
      <p:sp>
        <p:nvSpPr>
          <p:cNvPr id="3" name="Subtitle 2"/>
          <p:cNvSpPr>
            <a:spLocks noGrp="1"/>
          </p:cNvSpPr>
          <p:nvPr>
            <p:ph type="subTitle" idx="1"/>
          </p:nvPr>
        </p:nvSpPr>
        <p:spPr>
          <a:xfrm>
            <a:off x="1523999" y="3396343"/>
            <a:ext cx="9144000" cy="3086382"/>
          </a:xfrm>
        </p:spPr>
        <p:txBody>
          <a:bodyPr>
            <a:normAutofit lnSpcReduction="10000"/>
          </a:bodyPr>
          <a:lstStyle/>
          <a:p>
            <a:r>
              <a:rPr lang="en-US" dirty="0" smtClean="0"/>
              <a:t>Workshop 1</a:t>
            </a:r>
            <a:endParaRPr lang="en-US" dirty="0" smtClean="0"/>
          </a:p>
          <a:p>
            <a:r>
              <a:rPr lang="en-US" dirty="0" smtClean="0"/>
              <a:t>November 8, 2018</a:t>
            </a:r>
          </a:p>
          <a:p>
            <a:endParaRPr lang="en-US" dirty="0"/>
          </a:p>
          <a:p>
            <a:endParaRPr lang="en-US" dirty="0"/>
          </a:p>
          <a:p>
            <a:pPr algn="r"/>
            <a:r>
              <a:rPr lang="en-US" sz="1600" dirty="0" smtClean="0"/>
              <a:t>Chris Hines, National Geographic</a:t>
            </a:r>
          </a:p>
          <a:p>
            <a:pPr algn="r"/>
            <a:r>
              <a:rPr lang="en-US" sz="1600" dirty="0" smtClean="0"/>
              <a:t>Adam </a:t>
            </a:r>
            <a:r>
              <a:rPr lang="en-US" sz="1600" dirty="0" err="1" smtClean="0"/>
              <a:t>Dastrup</a:t>
            </a:r>
            <a:r>
              <a:rPr lang="en-US" sz="1600" dirty="0" smtClean="0"/>
              <a:t>, Salt Lake Community College</a:t>
            </a:r>
          </a:p>
          <a:p>
            <a:pPr algn="r"/>
            <a:r>
              <a:rPr lang="en-US" sz="1600" dirty="0" smtClean="0"/>
              <a:t>Merinda Davis, Alpine School District</a:t>
            </a:r>
          </a:p>
          <a:p>
            <a:pPr algn="r"/>
            <a:r>
              <a:rPr lang="en-US" sz="1600" dirty="0" smtClean="0"/>
              <a:t>Dessie Olson, Salt Lake City School District</a:t>
            </a:r>
            <a:endParaRPr lang="en-US" sz="1600" dirty="0"/>
          </a:p>
        </p:txBody>
      </p:sp>
      <p:pic>
        <p:nvPicPr>
          <p:cNvPr id="4" name="Picture 3" descr="http://www.slcschools.org/styleguide/images/SLCSDLogo_Primary_Sol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864" y="4972335"/>
            <a:ext cx="1829209" cy="1682788"/>
          </a:xfrm>
          <a:prstGeom prst="rect">
            <a:avLst/>
          </a:prstGeom>
          <a:noFill/>
          <a:ln>
            <a:noFill/>
          </a:ln>
        </p:spPr>
      </p:pic>
      <p:pic>
        <p:nvPicPr>
          <p:cNvPr id="5" name="Picture 4" descr="Educator Tips Teaching Across Perspectives.pdf (SECURED)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2117" t="29832" r="67628" b="59696"/>
          <a:stretch/>
        </p:blipFill>
        <p:spPr>
          <a:xfrm>
            <a:off x="312575" y="5144732"/>
            <a:ext cx="2422849" cy="1337993"/>
          </a:xfrm>
          <a:prstGeom prst="rect">
            <a:avLst/>
          </a:prstGeom>
        </p:spPr>
      </p:pic>
      <p:sp>
        <p:nvSpPr>
          <p:cNvPr id="6" name="Footer Placeholder 5"/>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81734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766011" y="0"/>
            <a:ext cx="10515600" cy="1325563"/>
          </a:xfrm>
        </p:spPr>
        <p:txBody>
          <a:bodyPr/>
          <a:lstStyle/>
          <a:p>
            <a:r>
              <a:rPr lang="en-US" sz="3200" dirty="0">
                <a:latin typeface="Rockwell" charset="0"/>
              </a:rPr>
              <a:t>Percentage of Basic Skill Attainment</a:t>
            </a:r>
          </a:p>
        </p:txBody>
      </p:sp>
      <p:graphicFrame>
        <p:nvGraphicFramePr>
          <p:cNvPr id="37890" name="Object 1"/>
          <p:cNvGraphicFramePr>
            <a:graphicFrameLocks/>
          </p:cNvGraphicFramePr>
          <p:nvPr>
            <p:extLst/>
          </p:nvPr>
        </p:nvGraphicFramePr>
        <p:xfrm>
          <a:off x="2213896" y="1071584"/>
          <a:ext cx="8133262" cy="5233152"/>
        </p:xfrm>
        <a:graphic>
          <a:graphicData uri="http://schemas.openxmlformats.org/presentationml/2006/ole">
            <mc:AlternateContent xmlns:mc="http://schemas.openxmlformats.org/markup-compatibility/2006">
              <mc:Choice xmlns:v="urn:schemas-microsoft-com:vml" Requires="v">
                <p:oleObj spid="_x0000_s2060" name="Chart" r:id="rId4" imgW="30273016" imgH="17359182" progId="MSGraph.Chart.8">
                  <p:embed/>
                </p:oleObj>
              </mc:Choice>
              <mc:Fallback>
                <p:oleObj name="Chart" r:id="rId4" imgW="30273016" imgH="17359182" progId="MSGraph.Chart.8">
                  <p:embed/>
                  <p:pic>
                    <p:nvPicPr>
                      <p:cNvPr id="3789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896" y="1071584"/>
                        <a:ext cx="8133262" cy="5233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
          <p:cNvSpPr>
            <a:spLocks/>
          </p:cNvSpPr>
          <p:nvPr/>
        </p:nvSpPr>
        <p:spPr bwMode="auto">
          <a:xfrm>
            <a:off x="766011" y="6042799"/>
            <a:ext cx="8197056"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0" tIns="0" rIns="0" bIns="0"/>
          <a:lstStyle/>
          <a:p>
            <a:pPr defTabSz="457200">
              <a:defRPr/>
            </a:pPr>
            <a:r>
              <a:rPr lang="en-US" sz="1200" dirty="0">
                <a:solidFill>
                  <a:srgbClr val="1A1A1A"/>
                </a:solidFill>
                <a:latin typeface="Lucida Grande" charset="0"/>
                <a:sym typeface="Lucida Grande" charset="0"/>
              </a:rPr>
              <a:t>Sources</a:t>
            </a:r>
          </a:p>
          <a:p>
            <a:pPr defTabSz="457200">
              <a:defRPr/>
            </a:pPr>
            <a:r>
              <a:rPr lang="en-US" sz="1200" dirty="0">
                <a:solidFill>
                  <a:srgbClr val="1A1A1A"/>
                </a:solidFill>
                <a:latin typeface="Lucida Grande" charset="0"/>
                <a:sym typeface="Lucida Grande" charset="0"/>
              </a:rPr>
              <a:t>http://nces.ed.gov/nationsreportcard/pdf/main2009/2011455.pdf</a:t>
            </a:r>
          </a:p>
          <a:p>
            <a:pPr defTabSz="457200">
              <a:defRPr/>
            </a:pPr>
            <a:r>
              <a:rPr lang="en-US" sz="1200" dirty="0">
                <a:solidFill>
                  <a:srgbClr val="1A1A1A"/>
                </a:solidFill>
                <a:latin typeface="Lucida Grande" charset="0"/>
                <a:sym typeface="Lucida Grande" charset="0"/>
              </a:rPr>
              <a:t>http://nces.ed.gov/nationsreportcard/pubs/main2007/2008468.asp#section1</a:t>
            </a:r>
          </a:p>
          <a:p>
            <a:pPr defTabSz="457200">
              <a:defRPr/>
            </a:pPr>
            <a:r>
              <a:rPr lang="en-US" sz="1200" dirty="0">
                <a:solidFill>
                  <a:srgbClr val="1A1A1A"/>
                </a:solidFill>
                <a:latin typeface="Lucida Grande" charset="0"/>
                <a:sym typeface="Lucida Grande" charset="0"/>
              </a:rPr>
              <a:t>Data on question-asking based on parent and teacher feedback   </a:t>
            </a:r>
          </a:p>
          <a:p>
            <a:pPr defTabSz="457200">
              <a:defRPr/>
            </a:pPr>
            <a:r>
              <a:rPr lang="en-US" sz="1200" dirty="0">
                <a:solidFill>
                  <a:srgbClr val="1A1A1A"/>
                </a:solidFill>
                <a:latin typeface="Lucida Grande" charset="0"/>
                <a:sym typeface="Lucida Grande" charset="0"/>
              </a:rPr>
              <a:t> </a:t>
            </a:r>
          </a:p>
          <a:p>
            <a:pPr defTabSz="457200">
              <a:defRPr/>
            </a:pPr>
            <a:endParaRPr lang="en-US" sz="1200" dirty="0">
              <a:solidFill>
                <a:srgbClr val="1A1A1A"/>
              </a:solidFill>
              <a:latin typeface="Lucida Grande" charset="0"/>
              <a:sym typeface="Lucida Grande" charset="0"/>
            </a:endParaRPr>
          </a:p>
          <a:p>
            <a:pPr defTabSz="457200">
              <a:defRPr/>
            </a:pPr>
            <a:r>
              <a:rPr lang="en-US" sz="1200" dirty="0">
                <a:solidFill>
                  <a:srgbClr val="1A1A1A"/>
                </a:solidFill>
                <a:latin typeface="Lucida Grande" charset="0"/>
                <a:sym typeface="Lucida Grande" charset="0"/>
              </a:rPr>
              <a:t> </a:t>
            </a:r>
          </a:p>
          <a:p>
            <a:pPr defTabSz="457200">
              <a:defRPr/>
            </a:pPr>
            <a:r>
              <a:rPr lang="en-US" sz="1200" dirty="0">
                <a:solidFill>
                  <a:srgbClr val="1A1A1A"/>
                </a:solidFill>
                <a:latin typeface="Lucida Grande" charset="0"/>
                <a:sym typeface="Lucida Grande" charset="0"/>
              </a:rPr>
              <a:t> </a:t>
            </a:r>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17178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Rules for Producing Questions</a:t>
            </a:r>
            <a:endParaRPr lang="en-US" sz="3400" dirty="0"/>
          </a:p>
        </p:txBody>
      </p:sp>
      <p:sp>
        <p:nvSpPr>
          <p:cNvPr id="7" name="TextBox 6"/>
          <p:cNvSpPr txBox="1"/>
          <p:nvPr/>
        </p:nvSpPr>
        <p:spPr>
          <a:xfrm>
            <a:off x="2895600" y="1651000"/>
            <a:ext cx="6553200" cy="2862322"/>
          </a:xfrm>
          <a:prstGeom prst="rect">
            <a:avLst/>
          </a:prstGeom>
          <a:noFill/>
        </p:spPr>
        <p:txBody>
          <a:bodyPr wrap="square" rtlCol="0">
            <a:spAutoFit/>
          </a:bodyPr>
          <a:lstStyle/>
          <a:p>
            <a:endParaRPr lang="en-US" sz="2000" dirty="0">
              <a:solidFill>
                <a:srgbClr val="000090"/>
              </a:solidFill>
              <a:latin typeface="Futura Condensed"/>
              <a:ea typeface="Segoe UI" pitchFamily="34" charset="0"/>
              <a:cs typeface="Futura Condensed"/>
            </a:endParaRPr>
          </a:p>
          <a:p>
            <a:pPr>
              <a:buFont typeface="Wingdings" charset="2"/>
              <a:buChar char="§"/>
            </a:pPr>
            <a:r>
              <a:rPr lang="en-US" sz="2000" dirty="0">
                <a:latin typeface="Futura Condensed"/>
                <a:ea typeface="Segoe UI" pitchFamily="34" charset="0"/>
                <a:cs typeface="Futura Condensed"/>
              </a:rPr>
              <a:t> </a:t>
            </a:r>
            <a:r>
              <a:rPr lang="en-US" sz="2000" dirty="0">
                <a:latin typeface="Arial"/>
                <a:cs typeface="Arial"/>
              </a:rPr>
              <a:t>Ask as many questions as you can</a:t>
            </a:r>
          </a:p>
          <a:p>
            <a:pPr>
              <a:buFont typeface="Wingdings" charset="2"/>
              <a:buChar char="§"/>
            </a:pPr>
            <a:r>
              <a:rPr lang="en-US" sz="2000" dirty="0">
                <a:latin typeface="Arial"/>
                <a:cs typeface="Arial"/>
              </a:rPr>
              <a:t> Do not stop to discuss, judge or answer the questions</a:t>
            </a:r>
          </a:p>
          <a:p>
            <a:pPr>
              <a:buFont typeface="Wingdings" charset="2"/>
              <a:buChar char="§"/>
            </a:pPr>
            <a:r>
              <a:rPr lang="en-US" sz="2000" dirty="0">
                <a:latin typeface="Arial"/>
                <a:cs typeface="Arial"/>
              </a:rPr>
              <a:t> Write down every question exactly as it is stated </a:t>
            </a:r>
          </a:p>
          <a:p>
            <a:pPr>
              <a:buFont typeface="Wingdings" charset="2"/>
              <a:buChar char="§"/>
            </a:pPr>
            <a:r>
              <a:rPr lang="en-US" sz="2000" dirty="0">
                <a:latin typeface="Arial"/>
                <a:cs typeface="Arial"/>
              </a:rPr>
              <a:t> Change any statement into a question</a:t>
            </a:r>
          </a:p>
          <a:p>
            <a:endParaRPr lang="en-US" sz="2000" dirty="0">
              <a:latin typeface="Arial"/>
              <a:cs typeface="Arial"/>
            </a:endParaRPr>
          </a:p>
          <a:p>
            <a:pPr lvl="0"/>
            <a:r>
              <a:rPr lang="en-US" sz="2000" dirty="0">
                <a:latin typeface="Arial"/>
                <a:cs typeface="Arial"/>
              </a:rPr>
              <a:t>What might be difficult about following these rules?</a:t>
            </a:r>
          </a:p>
          <a:p>
            <a:endParaRPr lang="en-US" sz="2000" dirty="0">
              <a:latin typeface="Arial"/>
              <a:cs typeface="Arial"/>
            </a:endParaRPr>
          </a:p>
          <a:p>
            <a:endParaRPr lang="en-US" sz="2000" dirty="0">
              <a:latin typeface="Arial"/>
              <a:cs typeface="Arial"/>
            </a:endParaRPr>
          </a:p>
        </p:txBody>
      </p:sp>
      <p:sp>
        <p:nvSpPr>
          <p:cNvPr id="6"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70206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Producing the Questions</a:t>
            </a:r>
            <a:endParaRPr lang="en-US" sz="3400" dirty="0"/>
          </a:p>
        </p:txBody>
      </p:sp>
      <p:sp>
        <p:nvSpPr>
          <p:cNvPr id="9" name="TextBox 8"/>
          <p:cNvSpPr txBox="1"/>
          <p:nvPr/>
        </p:nvSpPr>
        <p:spPr>
          <a:xfrm>
            <a:off x="2667000" y="3464243"/>
            <a:ext cx="6934200" cy="984885"/>
          </a:xfrm>
          <a:prstGeom prst="rect">
            <a:avLst/>
          </a:prstGeom>
          <a:noFill/>
        </p:spPr>
        <p:txBody>
          <a:bodyPr wrap="square" rtlCol="0">
            <a:spAutoFit/>
          </a:bodyPr>
          <a:lstStyle/>
          <a:p>
            <a:pPr marL="457200" indent="-457200">
              <a:buFont typeface="+mj-lt"/>
              <a:buAutoNum type="arabicPeriod"/>
            </a:pPr>
            <a:r>
              <a:rPr lang="en-US" sz="2000" dirty="0">
                <a:latin typeface="Arial"/>
                <a:cs typeface="Arial"/>
              </a:rPr>
              <a:t>Follow the Rules for Producing Questions. </a:t>
            </a:r>
          </a:p>
          <a:p>
            <a:pPr marL="457200" indent="-457200">
              <a:buFont typeface="+mj-lt"/>
              <a:buAutoNum type="arabicPeriod"/>
            </a:pPr>
            <a:r>
              <a:rPr lang="en-US" sz="2000" dirty="0">
                <a:latin typeface="Arial"/>
                <a:cs typeface="Arial"/>
              </a:rPr>
              <a:t>Number your questions.  </a:t>
            </a:r>
          </a:p>
          <a:p>
            <a:endParaRPr lang="en-US" dirty="0">
              <a:latin typeface="Arial"/>
              <a:cs typeface="Arial"/>
            </a:endParaRPr>
          </a:p>
        </p:txBody>
      </p:sp>
      <p:sp>
        <p:nvSpPr>
          <p:cNvPr id="10" name="TextBox 9"/>
          <p:cNvSpPr txBox="1"/>
          <p:nvPr/>
        </p:nvSpPr>
        <p:spPr>
          <a:xfrm>
            <a:off x="2438400" y="1828800"/>
            <a:ext cx="7162800" cy="1446550"/>
          </a:xfrm>
          <a:prstGeom prst="rect">
            <a:avLst/>
          </a:prstGeom>
          <a:noFill/>
          <a:ln w="12700">
            <a:solidFill>
              <a:schemeClr val="tx1"/>
            </a:solidFill>
          </a:ln>
        </p:spPr>
        <p:txBody>
          <a:bodyPr wrap="square" rtlCol="0">
            <a:spAutoFit/>
          </a:bodyPr>
          <a:lstStyle/>
          <a:p>
            <a:pPr algn="ctr"/>
            <a:r>
              <a:rPr lang="en-US" sz="2200" dirty="0">
                <a:latin typeface="Arial"/>
                <a:cs typeface="Arial"/>
              </a:rPr>
              <a:t>Question Focus:</a:t>
            </a:r>
          </a:p>
          <a:p>
            <a:pPr algn="ctr"/>
            <a:r>
              <a:rPr lang="en-US" sz="2200" b="1" dirty="0">
                <a:solidFill>
                  <a:srgbClr val="C00000"/>
                </a:solidFill>
                <a:latin typeface="Arial"/>
                <a:cs typeface="Arial"/>
              </a:rPr>
              <a:t/>
            </a:r>
            <a:br>
              <a:rPr lang="en-US" sz="2200" b="1" dirty="0">
                <a:solidFill>
                  <a:srgbClr val="C00000"/>
                </a:solidFill>
                <a:latin typeface="Arial"/>
                <a:cs typeface="Arial"/>
              </a:rPr>
            </a:br>
            <a:r>
              <a:rPr lang="en-US" sz="2200" b="1" dirty="0">
                <a:solidFill>
                  <a:srgbClr val="C00000"/>
                </a:solidFill>
                <a:latin typeface="Arial"/>
                <a:cs typeface="Arial"/>
              </a:rPr>
              <a:t>Students are not asking questions.</a:t>
            </a:r>
          </a:p>
          <a:p>
            <a:pPr algn="ctr"/>
            <a:endParaRPr lang="en-US" sz="2200" dirty="0">
              <a:latin typeface="Arial"/>
              <a:cs typeface="Arial"/>
            </a:endParaRPr>
          </a:p>
        </p:txBody>
      </p:sp>
      <p:sp>
        <p:nvSpPr>
          <p:cNvPr id="11"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1216319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Improve Your Questions </a:t>
            </a:r>
            <a:endParaRPr lang="en-US" sz="3400" dirty="0"/>
          </a:p>
        </p:txBody>
      </p:sp>
      <p:sp>
        <p:nvSpPr>
          <p:cNvPr id="9" name="TextBox 8"/>
          <p:cNvSpPr txBox="1"/>
          <p:nvPr/>
        </p:nvSpPr>
        <p:spPr>
          <a:xfrm>
            <a:off x="2743200" y="1905000"/>
            <a:ext cx="6629400" cy="2831544"/>
          </a:xfrm>
          <a:prstGeom prst="rect">
            <a:avLst/>
          </a:prstGeom>
          <a:noFill/>
        </p:spPr>
        <p:txBody>
          <a:bodyPr wrap="square" rtlCol="0">
            <a:spAutoFit/>
          </a:bodyPr>
          <a:lstStyle/>
          <a:p>
            <a:r>
              <a:rPr lang="en-US" sz="2000" dirty="0">
                <a:latin typeface="Arial"/>
                <a:cs typeface="Arial"/>
              </a:rPr>
              <a:t>You might have these two kinds of questions in your list:</a:t>
            </a:r>
          </a:p>
          <a:p>
            <a:endParaRPr lang="en-US" sz="2000" b="1" dirty="0">
              <a:latin typeface="Arial"/>
              <a:cs typeface="Arial"/>
            </a:endParaRPr>
          </a:p>
          <a:p>
            <a:pPr>
              <a:buFont typeface="Arial"/>
              <a:buChar char="•"/>
            </a:pPr>
            <a:r>
              <a:rPr lang="en-US" sz="2000" b="1" dirty="0">
                <a:latin typeface="Arial"/>
                <a:cs typeface="Arial"/>
              </a:rPr>
              <a:t> Closed-ended questions</a:t>
            </a:r>
            <a:r>
              <a:rPr lang="en-US" sz="2000" dirty="0">
                <a:latin typeface="Arial"/>
                <a:cs typeface="Arial"/>
              </a:rPr>
              <a:t> – they can be answered with “yes” or “no” or with one word.</a:t>
            </a:r>
          </a:p>
          <a:p>
            <a:pPr>
              <a:buFont typeface="Arial"/>
              <a:buChar char="•"/>
            </a:pPr>
            <a:endParaRPr lang="en-US" sz="2000" b="1" dirty="0">
              <a:latin typeface="Arial"/>
              <a:cs typeface="Arial"/>
            </a:endParaRPr>
          </a:p>
          <a:p>
            <a:pPr>
              <a:buFont typeface="Arial"/>
              <a:buChar char="•"/>
            </a:pPr>
            <a:r>
              <a:rPr lang="en-US" sz="2000" b="1" dirty="0">
                <a:latin typeface="Arial"/>
                <a:cs typeface="Arial"/>
              </a:rPr>
              <a:t> Open-ended questions</a:t>
            </a:r>
            <a:r>
              <a:rPr lang="en-US" sz="2000" dirty="0">
                <a:latin typeface="Arial"/>
                <a:cs typeface="Arial"/>
              </a:rPr>
              <a:t> – they require an explanation and cannot be answered with yes” or “no” or with one word.</a:t>
            </a:r>
            <a:endParaRPr lang="en-US" sz="2000" b="1" dirty="0">
              <a:latin typeface="Arial"/>
              <a:cs typeface="Arial"/>
            </a:endParaRPr>
          </a:p>
          <a:p>
            <a:endParaRPr lang="en-US" dirty="0">
              <a:latin typeface="Arial"/>
              <a:cs typeface="Arial"/>
            </a:endParaRPr>
          </a:p>
        </p:txBody>
      </p:sp>
      <p:sp>
        <p:nvSpPr>
          <p:cNvPr id="8"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3551136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Improve Your Questions </a:t>
            </a:r>
            <a:endParaRPr lang="en-US" sz="3400" dirty="0"/>
          </a:p>
        </p:txBody>
      </p:sp>
      <p:sp>
        <p:nvSpPr>
          <p:cNvPr id="9" name="TextBox 8"/>
          <p:cNvSpPr txBox="1"/>
          <p:nvPr/>
        </p:nvSpPr>
        <p:spPr>
          <a:xfrm>
            <a:off x="2362200" y="1905001"/>
            <a:ext cx="7620000" cy="2554545"/>
          </a:xfrm>
          <a:prstGeom prst="rect">
            <a:avLst/>
          </a:prstGeom>
          <a:noFill/>
        </p:spPr>
        <p:txBody>
          <a:bodyPr wrap="square" rtlCol="0">
            <a:spAutoFit/>
          </a:bodyPr>
          <a:lstStyle/>
          <a:p>
            <a:pPr marL="457200" indent="-457200"/>
            <a:r>
              <a:rPr lang="en-US" sz="2000" dirty="0">
                <a:latin typeface="Arial"/>
                <a:cs typeface="Arial"/>
              </a:rPr>
              <a:t>Identify closed- and open-ended questions. </a:t>
            </a:r>
          </a:p>
          <a:p>
            <a:pPr marL="457200" indent="-457200">
              <a:buAutoNum type="arabicPeriod"/>
            </a:pPr>
            <a:endParaRPr lang="en-US" sz="2000" dirty="0">
              <a:latin typeface="Arial"/>
              <a:cs typeface="Arial"/>
            </a:endParaRPr>
          </a:p>
          <a:p>
            <a:pPr marL="457200" indent="-457200">
              <a:buAutoNum type="arabicPeriod"/>
            </a:pPr>
            <a:r>
              <a:rPr lang="en-US" sz="2000" dirty="0">
                <a:latin typeface="Arial"/>
                <a:cs typeface="Arial"/>
              </a:rPr>
              <a:t>Mark the closed-ended questions with a </a:t>
            </a:r>
            <a:r>
              <a:rPr lang="en-US" sz="2000" b="1" dirty="0">
                <a:solidFill>
                  <a:srgbClr val="000090"/>
                </a:solidFill>
                <a:latin typeface="Arial"/>
                <a:cs typeface="Arial"/>
              </a:rPr>
              <a:t>C</a:t>
            </a:r>
            <a:r>
              <a:rPr lang="en-US" sz="2000" dirty="0">
                <a:latin typeface="Arial"/>
                <a:cs typeface="Arial"/>
              </a:rPr>
              <a:t> and the open-ended questions with an </a:t>
            </a:r>
            <a:r>
              <a:rPr lang="en-US" sz="2000" b="1" dirty="0">
                <a:solidFill>
                  <a:srgbClr val="000090"/>
                </a:solidFill>
                <a:latin typeface="Arial"/>
                <a:cs typeface="Arial"/>
              </a:rPr>
              <a:t>O.</a:t>
            </a:r>
          </a:p>
          <a:p>
            <a:pPr marL="457200" indent="-457200">
              <a:buAutoNum type="arabicPeriod"/>
            </a:pPr>
            <a:endParaRPr lang="en-US" sz="2000" b="1" dirty="0">
              <a:solidFill>
                <a:srgbClr val="000090"/>
              </a:solidFill>
              <a:latin typeface="Arial"/>
              <a:cs typeface="Arial"/>
            </a:endParaRPr>
          </a:p>
          <a:p>
            <a:pPr marL="457200" indent="-457200">
              <a:buAutoNum type="arabicPeriod"/>
            </a:pPr>
            <a:endParaRPr lang="en-US" sz="2000" b="1" dirty="0">
              <a:solidFill>
                <a:srgbClr val="000090"/>
              </a:solidFill>
              <a:latin typeface="Arial"/>
              <a:cs typeface="Arial"/>
            </a:endParaRPr>
          </a:p>
          <a:p>
            <a:endParaRPr lang="en-US" sz="2000" dirty="0">
              <a:latin typeface="Arial"/>
              <a:cs typeface="Arial"/>
            </a:endParaRPr>
          </a:p>
          <a:p>
            <a:pPr marL="457200" indent="-457200">
              <a:buAutoNum type="arabicPeriod"/>
            </a:pPr>
            <a:endParaRPr lang="en-US" sz="2000" dirty="0">
              <a:latin typeface="Arial"/>
              <a:cs typeface="Arial"/>
            </a:endParaRPr>
          </a:p>
        </p:txBody>
      </p:sp>
      <p:sp>
        <p:nvSpPr>
          <p:cNvPr id="7"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1939452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Improve Your Questions </a:t>
            </a:r>
            <a:endParaRPr lang="en-US" sz="3400" dirty="0"/>
          </a:p>
        </p:txBody>
      </p:sp>
      <p:sp>
        <p:nvSpPr>
          <p:cNvPr id="9" name="TextBox 8"/>
          <p:cNvSpPr txBox="1"/>
          <p:nvPr/>
        </p:nvSpPr>
        <p:spPr>
          <a:xfrm>
            <a:off x="2362200" y="1905000"/>
            <a:ext cx="7620000" cy="3785652"/>
          </a:xfrm>
          <a:prstGeom prst="rect">
            <a:avLst/>
          </a:prstGeom>
          <a:noFill/>
        </p:spPr>
        <p:txBody>
          <a:bodyPr wrap="square" rtlCol="0">
            <a:spAutoFit/>
          </a:bodyPr>
          <a:lstStyle/>
          <a:p>
            <a:pPr marL="457200" indent="-457200">
              <a:buAutoNum type="arabicPeriod" startAt="2"/>
            </a:pPr>
            <a:r>
              <a:rPr lang="en-US" sz="2000" dirty="0">
                <a:latin typeface="Arial"/>
                <a:cs typeface="Arial"/>
              </a:rPr>
              <a:t>Name advantages of asking </a:t>
            </a:r>
            <a:r>
              <a:rPr lang="en-US" sz="2000" b="1" dirty="0">
                <a:solidFill>
                  <a:srgbClr val="000090"/>
                </a:solidFill>
                <a:latin typeface="Arial"/>
                <a:cs typeface="Arial"/>
              </a:rPr>
              <a:t>closed-ended</a:t>
            </a:r>
            <a:r>
              <a:rPr lang="en-US" sz="2000" b="1" dirty="0">
                <a:latin typeface="Arial"/>
                <a:cs typeface="Arial"/>
              </a:rPr>
              <a:t> </a:t>
            </a:r>
            <a:r>
              <a:rPr lang="en-US" sz="2000" dirty="0">
                <a:latin typeface="Arial"/>
                <a:cs typeface="Arial"/>
              </a:rPr>
              <a:t>questions.</a:t>
            </a:r>
          </a:p>
          <a:p>
            <a:pPr marL="457200" indent="-457200">
              <a:buAutoNum type="arabicPeriod" startAt="2"/>
            </a:pPr>
            <a:endParaRPr lang="en-US" sz="2000" dirty="0">
              <a:solidFill>
                <a:prstClr val="black"/>
              </a:solidFill>
              <a:latin typeface="Arial"/>
              <a:cs typeface="Arial"/>
            </a:endParaRPr>
          </a:p>
          <a:p>
            <a:pPr marL="457200" indent="-457200">
              <a:buAutoNum type="arabicPeriod" startAt="2"/>
            </a:pPr>
            <a:endParaRPr lang="en-US" sz="2000" dirty="0">
              <a:solidFill>
                <a:prstClr val="black"/>
              </a:solidFill>
              <a:latin typeface="Arial"/>
              <a:cs typeface="Arial"/>
            </a:endParaRPr>
          </a:p>
          <a:p>
            <a:pPr marL="457200" indent="-457200">
              <a:buAutoNum type="arabicPeriod" startAt="2"/>
            </a:pPr>
            <a:r>
              <a:rPr lang="en-US" sz="2000" dirty="0">
                <a:solidFill>
                  <a:prstClr val="black"/>
                </a:solidFill>
                <a:latin typeface="Arial"/>
                <a:cs typeface="Arial"/>
              </a:rPr>
              <a:t>Name disadvantages of asking </a:t>
            </a:r>
            <a:r>
              <a:rPr lang="en-US" sz="2000" b="1" dirty="0">
                <a:solidFill>
                  <a:srgbClr val="000090"/>
                </a:solidFill>
                <a:latin typeface="Arial"/>
                <a:cs typeface="Arial"/>
              </a:rPr>
              <a:t>closed-ended </a:t>
            </a:r>
            <a:r>
              <a:rPr lang="en-US" sz="2000" dirty="0">
                <a:solidFill>
                  <a:prstClr val="black"/>
                </a:solidFill>
                <a:latin typeface="Arial"/>
                <a:cs typeface="Arial"/>
              </a:rPr>
              <a:t>questions.</a:t>
            </a:r>
          </a:p>
          <a:p>
            <a:pPr marL="457200" indent="-457200">
              <a:buAutoNum type="arabicPeriod" startAt="2"/>
            </a:pPr>
            <a:endParaRPr lang="en-US" sz="2000" dirty="0">
              <a:solidFill>
                <a:prstClr val="black"/>
              </a:solidFill>
              <a:latin typeface="Arial"/>
              <a:cs typeface="Arial"/>
            </a:endParaRPr>
          </a:p>
          <a:p>
            <a:pPr marL="457200" indent="-457200">
              <a:buAutoNum type="arabicPeriod" startAt="2"/>
            </a:pPr>
            <a:endParaRPr lang="en-US" sz="2000" dirty="0">
              <a:solidFill>
                <a:prstClr val="black"/>
              </a:solidFill>
              <a:latin typeface="Arial"/>
              <a:cs typeface="Arial"/>
            </a:endParaRPr>
          </a:p>
          <a:p>
            <a:pPr marL="457200" indent="-457200">
              <a:buAutoNum type="arabicPeriod" startAt="2"/>
            </a:pPr>
            <a:r>
              <a:rPr lang="en-US" sz="2000" dirty="0">
                <a:latin typeface="Arial"/>
                <a:cs typeface="Arial"/>
              </a:rPr>
              <a:t>Name advantages of asking </a:t>
            </a:r>
            <a:r>
              <a:rPr lang="en-US" sz="2000" b="1" dirty="0">
                <a:solidFill>
                  <a:srgbClr val="000090"/>
                </a:solidFill>
                <a:latin typeface="Arial"/>
                <a:cs typeface="Arial"/>
              </a:rPr>
              <a:t>open-ended</a:t>
            </a:r>
            <a:r>
              <a:rPr lang="en-US" sz="2000" b="1" dirty="0">
                <a:latin typeface="Arial"/>
                <a:cs typeface="Arial"/>
              </a:rPr>
              <a:t> </a:t>
            </a:r>
            <a:r>
              <a:rPr lang="en-US" sz="2000" dirty="0">
                <a:latin typeface="Arial"/>
                <a:cs typeface="Arial"/>
              </a:rPr>
              <a:t>questions.</a:t>
            </a:r>
          </a:p>
          <a:p>
            <a:pPr marL="457200" indent="-457200">
              <a:buAutoNum type="arabicPeriod" startAt="2"/>
            </a:pPr>
            <a:endParaRPr lang="en-US" sz="2000" dirty="0">
              <a:latin typeface="Arial"/>
              <a:cs typeface="Arial"/>
            </a:endParaRPr>
          </a:p>
          <a:p>
            <a:pPr marL="457200" indent="-457200">
              <a:buAutoNum type="arabicPeriod" startAt="2"/>
            </a:pPr>
            <a:endParaRPr lang="en-US" sz="2000" dirty="0">
              <a:latin typeface="Arial"/>
              <a:cs typeface="Arial"/>
            </a:endParaRPr>
          </a:p>
          <a:p>
            <a:pPr marL="457200" indent="-457200">
              <a:buAutoNum type="arabicPeriod" startAt="2"/>
            </a:pPr>
            <a:r>
              <a:rPr lang="en-US" sz="2000" dirty="0">
                <a:latin typeface="Arial"/>
                <a:cs typeface="Arial"/>
              </a:rPr>
              <a:t>Name disadvantages of asking </a:t>
            </a:r>
            <a:r>
              <a:rPr lang="en-US" sz="2000" b="1" dirty="0">
                <a:solidFill>
                  <a:srgbClr val="000090"/>
                </a:solidFill>
                <a:latin typeface="Arial"/>
                <a:cs typeface="Arial"/>
              </a:rPr>
              <a:t>open-ended </a:t>
            </a:r>
            <a:r>
              <a:rPr lang="en-US" sz="2000" dirty="0">
                <a:latin typeface="Arial"/>
                <a:cs typeface="Arial"/>
              </a:rPr>
              <a:t>questions.</a:t>
            </a:r>
            <a:endParaRPr lang="en-US" sz="2000" dirty="0">
              <a:solidFill>
                <a:prstClr val="black"/>
              </a:solidFill>
              <a:latin typeface="Arial"/>
              <a:cs typeface="Arial"/>
            </a:endParaRPr>
          </a:p>
          <a:p>
            <a:pPr marL="457200" indent="-457200">
              <a:buAutoNum type="arabicPeriod"/>
            </a:pPr>
            <a:endParaRPr lang="en-US" sz="2000" dirty="0">
              <a:solidFill>
                <a:prstClr val="black"/>
              </a:solidFill>
              <a:latin typeface="Arial"/>
              <a:cs typeface="Arial"/>
            </a:endParaRPr>
          </a:p>
          <a:p>
            <a:pPr marL="457200" indent="-457200">
              <a:buAutoNum type="arabicPeriod"/>
            </a:pPr>
            <a:endParaRPr lang="en-US" sz="2000" dirty="0">
              <a:solidFill>
                <a:prstClr val="black"/>
              </a:solidFill>
              <a:latin typeface="Arial"/>
              <a:cs typeface="Arial"/>
            </a:endParaRPr>
          </a:p>
        </p:txBody>
      </p:sp>
      <p:sp>
        <p:nvSpPr>
          <p:cNvPr id="7"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9892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6" end="6"/>
                                            </p:txEl>
                                          </p:spTgt>
                                        </p:tgtEl>
                                        <p:attrNameLst>
                                          <p:attrName>style.visibility</p:attrName>
                                        </p:attrNameLst>
                                      </p:cBhvr>
                                      <p:to>
                                        <p:strVal val="visible"/>
                                      </p:to>
                                    </p:set>
                                    <p:animEffect transition="in" filter="fade">
                                      <p:cBhvr>
                                        <p:cTn id="14" dur="1000"/>
                                        <p:tgtEl>
                                          <p:spTgt spid="9">
                                            <p:txEl>
                                              <p:pRg st="6" end="6"/>
                                            </p:txEl>
                                          </p:spTgt>
                                        </p:tgtEl>
                                      </p:cBhvr>
                                    </p:animEffect>
                                    <p:anim calcmode="lin" valueType="num">
                                      <p:cBhvr>
                                        <p:cTn id="1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animEffect transition="in" filter="fade">
                                      <p:cBhvr>
                                        <p:cTn id="21" dur="1000"/>
                                        <p:tgtEl>
                                          <p:spTgt spid="9">
                                            <p:txEl>
                                              <p:pRg st="9" end="9"/>
                                            </p:txEl>
                                          </p:spTgt>
                                        </p:tgtEl>
                                      </p:cBhvr>
                                    </p:animEffect>
                                    <p:anim calcmode="lin" valueType="num">
                                      <p:cBhvr>
                                        <p:cTn id="2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Improve Your Questions </a:t>
            </a:r>
            <a:endParaRPr lang="en-US" sz="3400" dirty="0"/>
          </a:p>
        </p:txBody>
      </p:sp>
      <p:sp>
        <p:nvSpPr>
          <p:cNvPr id="9" name="TextBox 8"/>
          <p:cNvSpPr txBox="1"/>
          <p:nvPr/>
        </p:nvSpPr>
        <p:spPr>
          <a:xfrm>
            <a:off x="2057400" y="1752600"/>
            <a:ext cx="7772400" cy="1631216"/>
          </a:xfrm>
          <a:prstGeom prst="rect">
            <a:avLst/>
          </a:prstGeom>
          <a:noFill/>
        </p:spPr>
        <p:txBody>
          <a:bodyPr wrap="square" rtlCol="0">
            <a:spAutoFit/>
          </a:bodyPr>
          <a:lstStyle/>
          <a:p>
            <a:pPr marL="457200" indent="-457200"/>
            <a:r>
              <a:rPr lang="en-US" sz="2000" dirty="0">
                <a:latin typeface="Arial"/>
                <a:cs typeface="Arial"/>
              </a:rPr>
              <a:t>6.  Review your list of questions and change one closed-ended question into an open-ended. </a:t>
            </a:r>
          </a:p>
          <a:p>
            <a:pPr marL="457200" indent="-457200">
              <a:buAutoNum type="arabicPeriod" startAt="3"/>
            </a:pPr>
            <a:endParaRPr lang="en-US" sz="2000" dirty="0">
              <a:latin typeface="Arial"/>
              <a:cs typeface="Arial"/>
            </a:endParaRPr>
          </a:p>
          <a:p>
            <a:pPr marL="457200" indent="-457200"/>
            <a:r>
              <a:rPr lang="en-US" sz="2000" dirty="0">
                <a:latin typeface="Arial"/>
                <a:cs typeface="Arial"/>
              </a:rPr>
              <a:t>      Then, change one open-ended question into a closed-ended one. </a:t>
            </a:r>
          </a:p>
        </p:txBody>
      </p:sp>
      <p:sp>
        <p:nvSpPr>
          <p:cNvPr id="7"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36014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Prioritize Your Questions </a:t>
            </a:r>
            <a:endParaRPr lang="en-US" sz="3400" dirty="0"/>
          </a:p>
        </p:txBody>
      </p:sp>
      <p:sp>
        <p:nvSpPr>
          <p:cNvPr id="9" name="TextBox 8"/>
          <p:cNvSpPr txBox="1"/>
          <p:nvPr/>
        </p:nvSpPr>
        <p:spPr>
          <a:xfrm>
            <a:off x="2743200" y="2209800"/>
            <a:ext cx="6934200" cy="2862322"/>
          </a:xfrm>
          <a:prstGeom prst="rect">
            <a:avLst/>
          </a:prstGeom>
          <a:noFill/>
        </p:spPr>
        <p:txBody>
          <a:bodyPr wrap="square" rtlCol="0">
            <a:spAutoFit/>
          </a:bodyPr>
          <a:lstStyle/>
          <a:p>
            <a:pPr marL="342900" indent="-342900">
              <a:buFont typeface="Arial"/>
              <a:buChar char="•"/>
            </a:pPr>
            <a:r>
              <a:rPr lang="en-US" sz="2000" dirty="0">
                <a:latin typeface="Arial"/>
                <a:cs typeface="Arial"/>
              </a:rPr>
              <a:t>Choose </a:t>
            </a:r>
            <a:r>
              <a:rPr lang="en-US" sz="2000" dirty="0" smtClean="0">
                <a:latin typeface="Arial"/>
                <a:cs typeface="Arial"/>
              </a:rPr>
              <a:t>three questions that you consider most important.   </a:t>
            </a:r>
            <a:endParaRPr lang="en-US" sz="2000" dirty="0">
              <a:latin typeface="Arial"/>
              <a:cs typeface="Arial"/>
            </a:endParaRPr>
          </a:p>
          <a:p>
            <a:pPr marL="342900" indent="-342900">
              <a:buFont typeface="Arial"/>
              <a:buChar char="•"/>
            </a:pPr>
            <a:endParaRPr lang="en-US" sz="2000" dirty="0">
              <a:latin typeface="Arial"/>
              <a:cs typeface="Arial"/>
            </a:endParaRPr>
          </a:p>
          <a:p>
            <a:pPr marL="342900" indent="-342900">
              <a:buFont typeface="Arial"/>
              <a:buChar char="•"/>
            </a:pPr>
            <a:r>
              <a:rPr lang="en-US" sz="2000" dirty="0">
                <a:latin typeface="Arial"/>
                <a:cs typeface="Arial"/>
              </a:rPr>
              <a:t>Keep in mind the Question Focus.</a:t>
            </a:r>
          </a:p>
          <a:p>
            <a:pPr marL="342900" indent="-342900">
              <a:buFont typeface="Arial"/>
              <a:buChar char="•"/>
            </a:pPr>
            <a:endParaRPr lang="en-US" sz="2000" dirty="0">
              <a:latin typeface="Arial"/>
              <a:cs typeface="Arial"/>
            </a:endParaRPr>
          </a:p>
          <a:p>
            <a:pPr marL="342900" indent="-342900">
              <a:buFont typeface="Arial"/>
              <a:buChar char="•"/>
            </a:pPr>
            <a:r>
              <a:rPr lang="en-US" sz="2000" dirty="0">
                <a:latin typeface="Arial"/>
                <a:cs typeface="Arial"/>
              </a:rPr>
              <a:t>Mark each priority question with an “</a:t>
            </a:r>
            <a:r>
              <a:rPr lang="en-US" sz="2000" b="1" dirty="0">
                <a:latin typeface="Arial"/>
                <a:cs typeface="Arial"/>
              </a:rPr>
              <a:t>X</a:t>
            </a:r>
            <a:r>
              <a:rPr lang="en-US" sz="2000" dirty="0">
                <a:latin typeface="Arial"/>
                <a:cs typeface="Arial"/>
              </a:rPr>
              <a:t>”</a:t>
            </a:r>
          </a:p>
          <a:p>
            <a:r>
              <a:rPr lang="en-US" sz="2000" dirty="0">
                <a:latin typeface="Arial"/>
                <a:cs typeface="Arial"/>
              </a:rPr>
              <a:t> </a:t>
            </a:r>
          </a:p>
          <a:p>
            <a:r>
              <a:rPr lang="en-US" sz="2000" dirty="0">
                <a:latin typeface="Arial"/>
                <a:cs typeface="Arial"/>
              </a:rPr>
              <a:t> </a:t>
            </a:r>
          </a:p>
          <a:p>
            <a:r>
              <a:rPr lang="en-US" sz="2000" dirty="0">
                <a:latin typeface="Arial"/>
                <a:cs typeface="Arial"/>
              </a:rPr>
              <a:t>  </a:t>
            </a:r>
          </a:p>
        </p:txBody>
      </p:sp>
      <p:sp>
        <p:nvSpPr>
          <p:cNvPr id="5"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2308576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Share Your Questions </a:t>
            </a:r>
            <a:endParaRPr lang="en-US" sz="3400" dirty="0"/>
          </a:p>
        </p:txBody>
      </p:sp>
      <p:sp>
        <p:nvSpPr>
          <p:cNvPr id="9" name="TextBox 8"/>
          <p:cNvSpPr txBox="1"/>
          <p:nvPr/>
        </p:nvSpPr>
        <p:spPr>
          <a:xfrm>
            <a:off x="2743200" y="1752601"/>
            <a:ext cx="6858000" cy="3477875"/>
          </a:xfrm>
          <a:prstGeom prst="rect">
            <a:avLst/>
          </a:prstGeom>
          <a:noFill/>
        </p:spPr>
        <p:txBody>
          <a:bodyPr wrap="square" rtlCol="0">
            <a:spAutoFit/>
          </a:bodyPr>
          <a:lstStyle/>
          <a:p>
            <a:pPr marL="457200" indent="-457200"/>
            <a:r>
              <a:rPr lang="en-US" sz="2000" dirty="0">
                <a:latin typeface="Arial"/>
                <a:cs typeface="Arial"/>
              </a:rPr>
              <a:t>Please share:</a:t>
            </a:r>
          </a:p>
          <a:p>
            <a:pPr marL="457200" indent="-457200"/>
            <a:endParaRPr lang="en-US" sz="2000" dirty="0">
              <a:latin typeface="Arial"/>
              <a:cs typeface="Arial"/>
            </a:endParaRPr>
          </a:p>
          <a:p>
            <a:pPr marL="457200" indent="-457200">
              <a:buFont typeface="Arial"/>
              <a:buChar char="•"/>
            </a:pPr>
            <a:r>
              <a:rPr lang="en-US" sz="2000" dirty="0">
                <a:latin typeface="Arial"/>
                <a:cs typeface="Arial"/>
              </a:rPr>
              <a:t>The questions you changed from closed to open-ended and from open-ended to closed. Read each question as originally written and how it was changed</a:t>
            </a:r>
          </a:p>
          <a:p>
            <a:pPr marL="457200" indent="-457200"/>
            <a:endParaRPr lang="en-US" sz="2000" dirty="0">
              <a:latin typeface="Arial"/>
              <a:cs typeface="Arial"/>
            </a:endParaRPr>
          </a:p>
          <a:p>
            <a:pPr marL="457200" indent="-457200">
              <a:buFont typeface="Arial"/>
              <a:buChar char="•"/>
            </a:pPr>
            <a:r>
              <a:rPr lang="en-US" sz="2000" dirty="0">
                <a:latin typeface="Arial"/>
                <a:cs typeface="Arial"/>
              </a:rPr>
              <a:t>Your three priority questions</a:t>
            </a:r>
          </a:p>
          <a:p>
            <a:pPr marL="457200" indent="-457200">
              <a:buFont typeface="Arial"/>
              <a:buChar char="•"/>
            </a:pPr>
            <a:endParaRPr lang="en-US" sz="2000" dirty="0">
              <a:latin typeface="Arial"/>
              <a:cs typeface="Arial"/>
            </a:endParaRPr>
          </a:p>
          <a:p>
            <a:pPr marL="457200" indent="-457200">
              <a:buFont typeface="Arial"/>
              <a:buChar char="•"/>
            </a:pPr>
            <a:r>
              <a:rPr lang="en-US" sz="2000" dirty="0">
                <a:latin typeface="Arial"/>
                <a:cs typeface="Arial"/>
              </a:rPr>
              <a:t>Your rationale for selecting those three</a:t>
            </a:r>
          </a:p>
          <a:p>
            <a:pPr marL="457200" indent="-457200">
              <a:buFont typeface="Arial"/>
              <a:buChar char="•"/>
            </a:pPr>
            <a:endParaRPr lang="en-US" sz="2000" dirty="0">
              <a:latin typeface="Arial"/>
              <a:cs typeface="Arial"/>
            </a:endParaRPr>
          </a:p>
          <a:p>
            <a:pPr marL="457200" indent="-457200">
              <a:buFont typeface="Arial"/>
              <a:buChar char="•"/>
            </a:pPr>
            <a:r>
              <a:rPr lang="en-US" sz="2000" dirty="0">
                <a:latin typeface="Arial"/>
                <a:cs typeface="Arial"/>
              </a:rPr>
              <a:t>The numbers of your priority questions</a:t>
            </a:r>
          </a:p>
        </p:txBody>
      </p:sp>
      <p:sp>
        <p:nvSpPr>
          <p:cNvPr id="5"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1719618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Next Steps </a:t>
            </a:r>
            <a:endParaRPr lang="en-US" sz="3400" dirty="0"/>
          </a:p>
        </p:txBody>
      </p:sp>
      <p:sp>
        <p:nvSpPr>
          <p:cNvPr id="9" name="TextBox 8"/>
          <p:cNvSpPr txBox="1"/>
          <p:nvPr/>
        </p:nvSpPr>
        <p:spPr>
          <a:xfrm>
            <a:off x="2743200" y="2514600"/>
            <a:ext cx="7086600" cy="400110"/>
          </a:xfrm>
          <a:prstGeom prst="rect">
            <a:avLst/>
          </a:prstGeom>
          <a:noFill/>
        </p:spPr>
        <p:txBody>
          <a:bodyPr wrap="square" rtlCol="0">
            <a:spAutoFit/>
          </a:bodyPr>
          <a:lstStyle/>
          <a:p>
            <a:pPr marL="457200" indent="-457200">
              <a:buFont typeface="+mj-lt"/>
              <a:buAutoNum type="arabicPeriod"/>
            </a:pPr>
            <a:r>
              <a:rPr lang="en-US" sz="2000" dirty="0">
                <a:latin typeface="Arial"/>
                <a:cs typeface="Arial"/>
              </a:rPr>
              <a:t>How are you going to use your three priority questions?</a:t>
            </a:r>
          </a:p>
        </p:txBody>
      </p:sp>
      <p:sp>
        <p:nvSpPr>
          <p:cNvPr id="5"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193295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Outcomes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Address questions &amp; concerns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Strategy – QFT</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Collaborate - Part 1:  Setting the Stage</a:t>
            </a:r>
          </a:p>
          <a:p>
            <a:pPr marL="457200" lvl="1" indent="0">
              <a:buNone/>
            </a:pPr>
            <a:endParaRPr lang="en-US" dirty="0" smtClean="0"/>
          </a:p>
          <a:p>
            <a:pPr>
              <a:buFont typeface="Wingdings" panose="05000000000000000000" pitchFamily="2" charset="2"/>
              <a:buChar char="Ø"/>
            </a:pPr>
            <a:r>
              <a:rPr lang="en-US" dirty="0" smtClean="0"/>
              <a:t>Strategy – Annotation Matrix</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Collaborate – PHASES 1, 2, 3</a:t>
            </a:r>
          </a:p>
        </p:txBody>
      </p:sp>
      <p:pic>
        <p:nvPicPr>
          <p:cNvPr id="4" name="Picture 3" descr="Mission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384" y="192505"/>
            <a:ext cx="2730568" cy="2082249"/>
          </a:xfrm>
          <a:prstGeom prst="rect">
            <a:avLst/>
          </a:prstGeom>
        </p:spPr>
      </p:pic>
      <p:sp>
        <p:nvSpPr>
          <p:cNvPr id="5" name="Footer Placeholder 4"/>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66038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57400" y="609601"/>
            <a:ext cx="8305800" cy="615553"/>
          </a:xfrm>
          <a:prstGeom prst="rect">
            <a:avLst/>
          </a:prstGeom>
          <a:noFill/>
        </p:spPr>
        <p:txBody>
          <a:bodyPr wrap="square">
            <a:spAutoFit/>
          </a:bodyPr>
          <a:lstStyle/>
          <a:p>
            <a:r>
              <a:rPr lang="en-US" sz="3400" dirty="0">
                <a:latin typeface="Futura Condensed"/>
                <a:ea typeface="Segoe UI" pitchFamily="34" charset="0"/>
                <a:cs typeface="Futura Condensed"/>
              </a:rPr>
              <a:t>Reflection </a:t>
            </a:r>
            <a:endParaRPr lang="en-US" sz="3400" dirty="0"/>
          </a:p>
        </p:txBody>
      </p:sp>
      <p:sp>
        <p:nvSpPr>
          <p:cNvPr id="9" name="TextBox 8"/>
          <p:cNvSpPr txBox="1"/>
          <p:nvPr/>
        </p:nvSpPr>
        <p:spPr>
          <a:xfrm>
            <a:off x="2743200" y="2050465"/>
            <a:ext cx="6858000" cy="1631216"/>
          </a:xfrm>
          <a:prstGeom prst="rect">
            <a:avLst/>
          </a:prstGeom>
          <a:noFill/>
        </p:spPr>
        <p:txBody>
          <a:bodyPr wrap="square" rtlCol="0">
            <a:spAutoFit/>
          </a:bodyPr>
          <a:lstStyle/>
          <a:p>
            <a:r>
              <a:rPr lang="en-US" sz="2000" dirty="0" smtClean="0">
                <a:latin typeface="Arial"/>
                <a:cs typeface="Arial"/>
              </a:rPr>
              <a:t>1.   What did </a:t>
            </a:r>
            <a:r>
              <a:rPr lang="en-US" sz="2000" dirty="0">
                <a:latin typeface="Arial"/>
                <a:cs typeface="Arial"/>
              </a:rPr>
              <a:t>you learn?</a:t>
            </a:r>
          </a:p>
          <a:p>
            <a:r>
              <a:rPr lang="en-US" sz="2000" dirty="0">
                <a:latin typeface="Arial"/>
                <a:cs typeface="Arial"/>
              </a:rPr>
              <a:t> </a:t>
            </a:r>
          </a:p>
          <a:p>
            <a:r>
              <a:rPr lang="en-US" sz="2000" dirty="0">
                <a:latin typeface="Arial"/>
                <a:cs typeface="Arial"/>
              </a:rPr>
              <a:t> </a:t>
            </a:r>
          </a:p>
          <a:p>
            <a:pPr marL="457200" indent="-457200">
              <a:buAutoNum type="arabicPeriod" startAt="2"/>
            </a:pPr>
            <a:r>
              <a:rPr lang="en-US" sz="2000" dirty="0">
                <a:latin typeface="Arial"/>
                <a:cs typeface="Arial"/>
              </a:rPr>
              <a:t>What value does it have?</a:t>
            </a:r>
          </a:p>
          <a:p>
            <a:pPr marL="457200" indent="-457200"/>
            <a:endParaRPr lang="en-US" sz="2000" dirty="0">
              <a:latin typeface="Arial"/>
              <a:cs typeface="Arial"/>
            </a:endParaRPr>
          </a:p>
        </p:txBody>
      </p:sp>
      <p:sp>
        <p:nvSpPr>
          <p:cNvPr id="5" name="Footer Placeholder 10"/>
          <p:cNvSpPr>
            <a:spLocks noGrp="1"/>
          </p:cNvSpPr>
          <p:nvPr>
            <p:ph type="ftr" sz="quarter" idx="11"/>
          </p:nvPr>
        </p:nvSpPr>
        <p:spPr>
          <a:xfrm>
            <a:off x="2133601" y="6416676"/>
            <a:ext cx="5421083" cy="365125"/>
          </a:xfrm>
        </p:spPr>
        <p:txBody>
          <a:bodyPr/>
          <a:lstStyle/>
          <a:p>
            <a:pPr algn="l"/>
            <a:r>
              <a:rPr lang="en-US" smtClean="0">
                <a:latin typeface="Arial"/>
                <a:cs typeface="Arial"/>
              </a:rPr>
              <a:t>SLCSD-NGS Grant Project 2018-2019</a:t>
            </a:r>
            <a:endParaRPr lang="en-US" dirty="0">
              <a:latin typeface="Arial"/>
              <a:cs typeface="Arial"/>
            </a:endParaRPr>
          </a:p>
        </p:txBody>
      </p:sp>
    </p:spTree>
    <p:extLst>
      <p:ext uri="{BB962C8B-B14F-4D97-AF65-F5344CB8AC3E}">
        <p14:creationId xmlns:p14="http://schemas.microsoft.com/office/powerpoint/2010/main" val="2951438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Scaffolding Tool: </a:t>
            </a:r>
            <a:br>
              <a:rPr lang="en-US" dirty="0" smtClean="0"/>
            </a:br>
            <a:r>
              <a:rPr lang="en-US" dirty="0" smtClean="0"/>
              <a:t>The Annotation Matrix</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295057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notation-Matrix-Final.pdf - Adobe Acrobat Reader DC"/>
          <p:cNvPicPr>
            <a:picLocks noGrp="1" noChangeAspect="1"/>
          </p:cNvPicPr>
          <p:nvPr>
            <p:ph idx="1"/>
          </p:nvPr>
        </p:nvPicPr>
        <p:blipFill rotWithShape="1">
          <a:blip r:embed="rId3">
            <a:extLst>
              <a:ext uri="{28A0092B-C50C-407E-A947-70E740481C1C}">
                <a14:useLocalDpi xmlns:a14="http://schemas.microsoft.com/office/drawing/2010/main" val="0"/>
              </a:ext>
            </a:extLst>
          </a:blip>
          <a:srcRect l="17054" t="20842" r="32337" b="6829"/>
          <a:stretch/>
        </p:blipFill>
        <p:spPr>
          <a:xfrm>
            <a:off x="2849524" y="740177"/>
            <a:ext cx="6868634" cy="5308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19536" y="6154899"/>
            <a:ext cx="6345327" cy="307777"/>
          </a:xfrm>
          <a:prstGeom prst="rect">
            <a:avLst/>
          </a:prstGeom>
          <a:noFill/>
        </p:spPr>
        <p:txBody>
          <a:bodyPr wrap="none" rtlCol="0">
            <a:spAutoFit/>
          </a:bodyPr>
          <a:lstStyle/>
          <a:p>
            <a:r>
              <a:rPr lang="en-US" sz="1400" dirty="0" smtClean="0"/>
              <a:t>Generously shared by the Northern Nevada Teaching American History Grant Project</a:t>
            </a:r>
            <a:endParaRPr lang="en-US" sz="1400" dirty="0"/>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1689050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Geo-Inquiry Planning</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84182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If the National Geographic Geo-Inquiry process begins with a student generated question, how can we plan our curriculum before we know what the question is?</a:t>
            </a:r>
            <a:endParaRPr lang="en-US" dirty="0"/>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90083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 Geo-Inquiry </a:t>
            </a:r>
            <a:r>
              <a:rPr lang="en-US" dirty="0" smtClean="0"/>
              <a:t>Online Course Announcement</a:t>
            </a:r>
            <a:endParaRPr lang="en-US" dirty="0"/>
          </a:p>
        </p:txBody>
      </p:sp>
      <p:sp>
        <p:nvSpPr>
          <p:cNvPr id="3" name="Content Placeholder 2"/>
          <p:cNvSpPr>
            <a:spLocks noGrp="1"/>
          </p:cNvSpPr>
          <p:nvPr>
            <p:ph idx="1"/>
          </p:nvPr>
        </p:nvSpPr>
        <p:spPr/>
        <p:txBody>
          <a:bodyPr/>
          <a:lstStyle/>
          <a:p>
            <a:pPr marL="0" indent="0">
              <a:buNone/>
            </a:pPr>
            <a:r>
              <a:rPr lang="en-US" dirty="0" smtClean="0"/>
              <a:t>“We </a:t>
            </a:r>
            <a:r>
              <a:rPr lang="en-US" dirty="0"/>
              <a:t>also received some great questions about the course project: the Geo-Inquiry Process Implementation Plan. As many of you have noted, students will have a big role in defining the exact nature of the Geo-Inquiry Process. However, there is a lot you can do now to prepare. </a:t>
            </a:r>
            <a:r>
              <a:rPr lang="en-US" b="1" dirty="0">
                <a:solidFill>
                  <a:srgbClr val="FF0000"/>
                </a:solidFill>
              </a:rPr>
              <a:t>You can identify the unit of your curriculum where you want to integrate the Geo-Inquiry Process, the general topics that you would like to have students investigate, the standards you plan on having them meet, and the activities or resources that you are likely to use.</a:t>
            </a:r>
            <a:r>
              <a:rPr lang="en-US" dirty="0"/>
              <a:t> Your students will do a lot of the detailed planning themselves, but you will build the “sandbox” in which they play. The implementation plan is your opportunity to prepare for the adventure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570200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79" y="365124"/>
            <a:ext cx="10515600" cy="1325563"/>
          </a:xfrm>
        </p:spPr>
        <p:txBody>
          <a:bodyPr/>
          <a:lstStyle/>
          <a:p>
            <a:r>
              <a:rPr lang="en-US" dirty="0" smtClean="0"/>
              <a:t>Implementation Plan Part I:  Background Information</a:t>
            </a:r>
            <a:endParaRPr lang="en-US" dirty="0"/>
          </a:p>
        </p:txBody>
      </p:sp>
      <p:sp>
        <p:nvSpPr>
          <p:cNvPr id="3" name="Content Placeholder 2"/>
          <p:cNvSpPr>
            <a:spLocks noGrp="1"/>
          </p:cNvSpPr>
          <p:nvPr>
            <p:ph idx="1"/>
          </p:nvPr>
        </p:nvSpPr>
        <p:spPr>
          <a:xfrm>
            <a:off x="838200" y="1690688"/>
            <a:ext cx="3529263" cy="4549357"/>
          </a:xfrm>
        </p:spPr>
        <p:txBody>
          <a:bodyPr/>
          <a:lstStyle/>
          <a:p>
            <a:pPr marL="514350" indent="-514350">
              <a:buAutoNum type="arabicPeriod"/>
            </a:pPr>
            <a:endParaRPr lang="en-US" dirty="0" smtClean="0"/>
          </a:p>
          <a:p>
            <a:pPr marL="514350" indent="-514350">
              <a:buAutoNum type="arabicPeriod"/>
            </a:pPr>
            <a:endParaRPr lang="en-US" dirty="0"/>
          </a:p>
          <a:p>
            <a:pPr marL="0" indent="0">
              <a:buNone/>
            </a:pPr>
            <a:r>
              <a:rPr lang="en-US" dirty="0" smtClean="0"/>
              <a:t>Part 1:</a:t>
            </a:r>
          </a:p>
          <a:p>
            <a:pPr marL="0" indent="0">
              <a:buNone/>
            </a:pPr>
            <a:r>
              <a:rPr lang="en-US" dirty="0" smtClean="0"/>
              <a:t>Setting the Stage:</a:t>
            </a:r>
          </a:p>
          <a:p>
            <a:r>
              <a:rPr lang="en-US" dirty="0" smtClean="0"/>
              <a:t>Standards</a:t>
            </a:r>
          </a:p>
          <a:p>
            <a:r>
              <a:rPr lang="en-US" dirty="0" smtClean="0"/>
              <a:t>Topic</a:t>
            </a:r>
          </a:p>
          <a:p>
            <a:r>
              <a:rPr lang="en-US" dirty="0" smtClean="0"/>
              <a:t>Learning goal</a:t>
            </a:r>
          </a:p>
          <a:p>
            <a:pPr marL="0" indent="0">
              <a:buNone/>
            </a:pPr>
            <a:endParaRPr lang="en-US" dirty="0" smtClean="0"/>
          </a:p>
          <a:p>
            <a:pPr marL="514350" indent="-514350">
              <a:buAutoNum type="arabicPeriod"/>
            </a:pPr>
            <a:endParaRPr lang="en-US" dirty="0"/>
          </a:p>
          <a:p>
            <a:pPr lvl="1"/>
            <a:endParaRPr lang="en-US" dirty="0" smtClean="0"/>
          </a:p>
          <a:p>
            <a:pPr marL="457200" lvl="1" indent="0">
              <a:buNone/>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2022" t="3006" r="2122" b="38050"/>
          <a:stretch/>
        </p:blipFill>
        <p:spPr>
          <a:xfrm>
            <a:off x="8573376" y="1148852"/>
            <a:ext cx="2852526" cy="416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eography Map v2.docx - Word"/>
          <p:cNvPicPr>
            <a:picLocks noChangeAspect="1"/>
          </p:cNvPicPr>
          <p:nvPr/>
        </p:nvPicPr>
        <p:blipFill rotWithShape="1">
          <a:blip r:embed="rId4">
            <a:extLst>
              <a:ext uri="{28A0092B-C50C-407E-A947-70E740481C1C}">
                <a14:useLocalDpi xmlns:a14="http://schemas.microsoft.com/office/drawing/2010/main" val="0"/>
              </a:ext>
            </a:extLst>
          </a:blip>
          <a:srcRect l="30888" t="27735" r="30428" b="20985"/>
          <a:stretch/>
        </p:blipFill>
        <p:spPr>
          <a:xfrm>
            <a:off x="7107878" y="3395925"/>
            <a:ext cx="4161701" cy="2756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Implementation Template.docx - Word"/>
          <p:cNvPicPr>
            <a:picLocks noChangeAspect="1"/>
          </p:cNvPicPr>
          <p:nvPr/>
        </p:nvPicPr>
        <p:blipFill rotWithShape="1">
          <a:blip r:embed="rId5">
            <a:extLst>
              <a:ext uri="{28A0092B-C50C-407E-A947-70E740481C1C}">
                <a14:useLocalDpi xmlns:a14="http://schemas.microsoft.com/office/drawing/2010/main" val="0"/>
              </a:ext>
            </a:extLst>
          </a:blip>
          <a:srcRect l="19274" t="24116" r="51512" b="3796"/>
          <a:stretch/>
        </p:blipFill>
        <p:spPr>
          <a:xfrm>
            <a:off x="4259187" y="1546458"/>
            <a:ext cx="3147547" cy="419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841596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1 Geo-Inquiry Process Educator Guide pp 1-6 (1).pdf (SECURED) - Adobe Acrobat Reader DC"/>
          <p:cNvPicPr>
            <a:picLocks noGrp="1" noChangeAspect="1"/>
          </p:cNvPicPr>
          <p:nvPr>
            <p:ph idx="1"/>
          </p:nvPr>
        </p:nvPicPr>
        <p:blipFill rotWithShape="1">
          <a:blip r:embed="rId3">
            <a:extLst>
              <a:ext uri="{28A0092B-C50C-407E-A947-70E740481C1C}">
                <a14:useLocalDpi xmlns:a14="http://schemas.microsoft.com/office/drawing/2010/main" val="0"/>
              </a:ext>
            </a:extLst>
          </a:blip>
          <a:srcRect l="29021" t="15869" r="42214" b="14244"/>
          <a:stretch/>
        </p:blipFill>
        <p:spPr>
          <a:xfrm>
            <a:off x="595424" y="444566"/>
            <a:ext cx="4072270" cy="5350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2 Geo-Inquiry Process Educator Guide ASK pp 7-12.pdf (SECURED)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8692" t="29599" r="41570" b="1861"/>
          <a:stretch/>
        </p:blipFill>
        <p:spPr>
          <a:xfrm>
            <a:off x="3349256" y="710104"/>
            <a:ext cx="4455040" cy="5552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3189767" y="3838355"/>
            <a:ext cx="1477927" cy="17012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034515" y="3359888"/>
            <a:ext cx="813391" cy="7230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2 Geo-Inquiry Process Educator Guide ASK pp 7-12.pdf (SECURED) - Adobe Acrobat Reader DC"/>
          <p:cNvPicPr>
            <a:picLocks noChangeAspect="1"/>
          </p:cNvPicPr>
          <p:nvPr/>
        </p:nvPicPr>
        <p:blipFill rotWithShape="1">
          <a:blip r:embed="rId5">
            <a:extLst>
              <a:ext uri="{28A0092B-C50C-407E-A947-70E740481C1C}">
                <a14:useLocalDpi xmlns:a14="http://schemas.microsoft.com/office/drawing/2010/main" val="0"/>
              </a:ext>
            </a:extLst>
          </a:blip>
          <a:srcRect l="28518" t="24761" r="41744" b="7989"/>
          <a:stretch/>
        </p:blipFill>
        <p:spPr>
          <a:xfrm>
            <a:off x="5441210" y="578025"/>
            <a:ext cx="4944139" cy="6046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Down Arrow 8"/>
          <p:cNvSpPr/>
          <p:nvPr/>
        </p:nvSpPr>
        <p:spPr>
          <a:xfrm rot="16200000">
            <a:off x="6057899" y="2832851"/>
            <a:ext cx="813391" cy="7230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12184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3502" y="999571"/>
            <a:ext cx="3529263" cy="4549357"/>
          </a:xfrm>
        </p:spPr>
        <p:txBody>
          <a:bodyPr/>
          <a:lstStyle/>
          <a:p>
            <a:pPr marL="514350" indent="-514350">
              <a:buAutoNum type="arabicPeriod"/>
            </a:pPr>
            <a:endParaRPr lang="en-US" dirty="0" smtClean="0"/>
          </a:p>
          <a:p>
            <a:pPr marL="514350" indent="-514350">
              <a:buAutoNum type="arabicPeriod"/>
            </a:pPr>
            <a:endParaRPr lang="en-US" dirty="0"/>
          </a:p>
          <a:p>
            <a:pPr marL="0" indent="0">
              <a:buNone/>
            </a:pPr>
            <a:r>
              <a:rPr lang="en-US" dirty="0" smtClean="0"/>
              <a:t>PHASE 1: ASK</a:t>
            </a:r>
          </a:p>
          <a:p>
            <a:pPr marL="0" indent="0">
              <a:buNone/>
            </a:pPr>
            <a:endParaRPr lang="en-US" dirty="0"/>
          </a:p>
          <a:p>
            <a:pPr marL="0" indent="0">
              <a:buNone/>
            </a:pPr>
            <a:r>
              <a:rPr lang="en-US" dirty="0" smtClean="0"/>
              <a:t>PHASE 2: COLLECT</a:t>
            </a:r>
          </a:p>
          <a:p>
            <a:pPr marL="0" indent="0">
              <a:buNone/>
            </a:pPr>
            <a:endParaRPr lang="en-US" dirty="0" smtClean="0"/>
          </a:p>
          <a:p>
            <a:pPr marL="0" indent="0">
              <a:buNone/>
            </a:pPr>
            <a:r>
              <a:rPr lang="en-US" dirty="0" smtClean="0"/>
              <a:t>PHASE 3: VISUALIZE</a:t>
            </a:r>
          </a:p>
          <a:p>
            <a:pPr marL="0" indent="0">
              <a:buNone/>
            </a:pPr>
            <a:endParaRPr lang="en-US" dirty="0" smtClean="0"/>
          </a:p>
          <a:p>
            <a:pPr marL="514350" indent="-514350">
              <a:buAutoNum type="arabicPeriod"/>
            </a:pPr>
            <a:endParaRPr lang="en-US" dirty="0"/>
          </a:p>
          <a:p>
            <a:pPr lvl="1"/>
            <a:endParaRPr lang="en-US" dirty="0" smtClean="0"/>
          </a:p>
          <a:p>
            <a:pPr marL="457200" lvl="1" indent="0">
              <a:buNone/>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p:txBody>
      </p:sp>
      <p:pic>
        <p:nvPicPr>
          <p:cNvPr id="6" name="Picture 5" descr="Implementation Template.docx - Word"/>
          <p:cNvPicPr>
            <a:picLocks noChangeAspect="1"/>
          </p:cNvPicPr>
          <p:nvPr/>
        </p:nvPicPr>
        <p:blipFill rotWithShape="1">
          <a:blip r:embed="rId3">
            <a:extLst>
              <a:ext uri="{28A0092B-C50C-407E-A947-70E740481C1C}">
                <a14:useLocalDpi xmlns:a14="http://schemas.microsoft.com/office/drawing/2010/main" val="0"/>
              </a:ext>
            </a:extLst>
          </a:blip>
          <a:srcRect l="51977" t="24277" r="18285" b="3796"/>
          <a:stretch/>
        </p:blipFill>
        <p:spPr>
          <a:xfrm>
            <a:off x="5401339" y="349814"/>
            <a:ext cx="4699591" cy="6146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Down Arrow 10"/>
          <p:cNvSpPr/>
          <p:nvPr/>
        </p:nvSpPr>
        <p:spPr>
          <a:xfrm>
            <a:off x="5324253" y="1163539"/>
            <a:ext cx="813391" cy="7230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48375" y="174710"/>
            <a:ext cx="1844751" cy="7290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20096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Complete online Sessions 5, 6.1, 6.2</a:t>
            </a:r>
          </a:p>
          <a:p>
            <a:pPr marL="514350" indent="-514350">
              <a:buAutoNum type="arabicPeriod"/>
            </a:pPr>
            <a:endParaRPr lang="en-US" dirty="0"/>
          </a:p>
          <a:p>
            <a:pPr marL="514350" indent="-514350">
              <a:buAutoNum type="arabicPeriod"/>
            </a:pPr>
            <a:r>
              <a:rPr lang="en-US" dirty="0" smtClean="0"/>
              <a:t>Implementation Plan due to NGS November 28</a:t>
            </a:r>
          </a:p>
          <a:p>
            <a:pPr marL="514350" indent="-514350">
              <a:buAutoNum type="arabicPeriod"/>
            </a:pPr>
            <a:endParaRPr lang="en-US" dirty="0"/>
          </a:p>
          <a:p>
            <a:pPr marL="514350" indent="-514350">
              <a:buAutoNum type="arabicPeriod"/>
            </a:pPr>
            <a:r>
              <a:rPr lang="en-US" smtClean="0"/>
              <a:t>Next Collaboration </a:t>
            </a:r>
            <a:r>
              <a:rPr lang="en-US" dirty="0" smtClean="0"/>
              <a:t>Day December 13</a:t>
            </a:r>
          </a:p>
        </p:txBody>
      </p:sp>
      <p:pic>
        <p:nvPicPr>
          <p:cNvPr id="4" name="Picture 3" descr="Ações - identidade.pr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601606" y="2955121"/>
            <a:ext cx="5008544" cy="1154114"/>
          </a:xfrm>
          <a:prstGeom prst="rect">
            <a:avLst/>
          </a:prstGeom>
        </p:spPr>
      </p:pic>
      <p:sp>
        <p:nvSpPr>
          <p:cNvPr id="5" name="Footer Placeholder 4"/>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139898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124"/>
            <a:ext cx="10515600" cy="1325563"/>
          </a:xfrm>
        </p:spPr>
        <p:txBody>
          <a:bodyPr/>
          <a:lstStyle/>
          <a:p>
            <a:r>
              <a:rPr lang="en-US" dirty="0" smtClean="0"/>
              <a:t>Questions &amp; Concerns</a:t>
            </a:r>
            <a:endParaRPr lang="en-US" dirty="0"/>
          </a:p>
        </p:txBody>
      </p:sp>
      <p:pic>
        <p:nvPicPr>
          <p:cNvPr id="4" name="Content Placeholder 3"/>
          <p:cNvPicPr>
            <a:picLocks noGrp="1" noChangeAspect="1"/>
          </p:cNvPicPr>
          <p:nvPr>
            <p:ph idx="1"/>
          </p:nvPr>
        </p:nvPicPr>
        <p:blipFill>
          <a:blip r:embed="rId3"/>
          <a:stretch>
            <a:fillRect/>
          </a:stretch>
        </p:blipFill>
        <p:spPr>
          <a:xfrm>
            <a:off x="2728372" y="1226266"/>
            <a:ext cx="7137522" cy="5471313"/>
          </a:xfrm>
          <a:prstGeom prst="rect">
            <a:avLst/>
          </a:prstGeom>
        </p:spPr>
      </p:pic>
      <p:sp>
        <p:nvSpPr>
          <p:cNvPr id="3" name="Footer Placeholder 2"/>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407111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Scaffolding Strategy:</a:t>
            </a:r>
            <a:br>
              <a:rPr lang="en-US" dirty="0" smtClean="0"/>
            </a:br>
            <a:r>
              <a:rPr lang="en-US" dirty="0" smtClean="0"/>
              <a:t>The QFT</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80332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1524000"/>
            <a:ext cx="9144000" cy="2123658"/>
          </a:xfrm>
          <a:prstGeom prst="rect">
            <a:avLst/>
          </a:prstGeom>
          <a:solidFill>
            <a:schemeClr val="tx1">
              <a:lumMod val="85000"/>
              <a:lumOff val="15000"/>
            </a:schemeClr>
          </a:solidFill>
        </p:spPr>
        <p:txBody>
          <a:bodyPr wrap="square">
            <a:spAutoFit/>
          </a:bodyPr>
          <a:lstStyle/>
          <a:p>
            <a:pPr algn="ctr"/>
            <a:r>
              <a:rPr lang="en-US" sz="4400" dirty="0">
                <a:solidFill>
                  <a:schemeClr val="bg1"/>
                </a:solidFill>
                <a:latin typeface="Futura Condensed"/>
                <a:ea typeface="Segoe UI" pitchFamily="34" charset="0"/>
                <a:cs typeface="Futura Condensed"/>
              </a:rPr>
              <a:t> </a:t>
            </a:r>
          </a:p>
          <a:p>
            <a:pPr algn="ctr"/>
            <a:r>
              <a:rPr lang="en-US" sz="4400" dirty="0">
                <a:solidFill>
                  <a:schemeClr val="bg1"/>
                </a:solidFill>
                <a:latin typeface="Futura Condensed"/>
                <a:ea typeface="Segoe UI" pitchFamily="34" charset="0"/>
                <a:cs typeface="Futura Condensed"/>
              </a:rPr>
              <a:t>The Question Formulation Technique (QFT)</a:t>
            </a:r>
            <a:endParaRPr lang="en-US" sz="4400" dirty="0">
              <a:solidFill>
                <a:schemeClr val="bg1"/>
              </a:solidFill>
            </a:endParaRPr>
          </a:p>
        </p:txBody>
      </p:sp>
      <p:pic>
        <p:nvPicPr>
          <p:cNvPr id="5" name="Picture 4" descr="logo3.png"/>
          <p:cNvPicPr>
            <a:picLocks noChangeAspect="1"/>
          </p:cNvPicPr>
          <p:nvPr/>
        </p:nvPicPr>
        <p:blipFill>
          <a:blip r:embed="rId3"/>
          <a:stretch>
            <a:fillRect/>
          </a:stretch>
        </p:blipFill>
        <p:spPr>
          <a:xfrm>
            <a:off x="1828800" y="4648201"/>
            <a:ext cx="1600200" cy="1102691"/>
          </a:xfrm>
          <a:prstGeom prst="rect">
            <a:avLst/>
          </a:prstGeom>
        </p:spPr>
      </p:pic>
      <p:sp>
        <p:nvSpPr>
          <p:cNvPr id="6" name="Text Box 7"/>
          <p:cNvSpPr txBox="1">
            <a:spLocks noChangeArrowheads="1"/>
          </p:cNvSpPr>
          <p:nvPr/>
        </p:nvSpPr>
        <p:spPr bwMode="auto">
          <a:xfrm>
            <a:off x="1676400" y="5524500"/>
            <a:ext cx="2057400" cy="5715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algn="ctr" fontAlgn="base">
              <a:spcBef>
                <a:spcPct val="0"/>
              </a:spcBef>
              <a:spcAft>
                <a:spcPct val="0"/>
              </a:spcAft>
            </a:pPr>
            <a:r>
              <a:rPr lang="en-US" sz="1400" dirty="0">
                <a:latin typeface="Arial"/>
                <a:ea typeface="Times New Roman" pitchFamily="-106" charset="0"/>
                <a:cs typeface="Arial"/>
                <a:hlinkClick r:id="rId4"/>
              </a:rPr>
              <a:t>www.rightquestion.org</a:t>
            </a:r>
            <a:endParaRPr lang="en-US" sz="1400" dirty="0">
              <a:latin typeface="Arial"/>
              <a:ea typeface="Times New Roman" pitchFamily="-106" charset="0"/>
              <a:cs typeface="Arial"/>
            </a:endParaRPr>
          </a:p>
          <a:p>
            <a:pPr algn="ctr" fontAlgn="base">
              <a:spcBef>
                <a:spcPct val="0"/>
              </a:spcBef>
              <a:spcAft>
                <a:spcPct val="0"/>
              </a:spcAft>
            </a:pPr>
            <a:endParaRPr lang="en-US" sz="1400" dirty="0">
              <a:latin typeface="Arial"/>
              <a:ea typeface="Times New Roman" pitchFamily="-106" charset="0"/>
              <a:cs typeface="Arial"/>
            </a:endParaRPr>
          </a:p>
          <a:p>
            <a:pPr algn="ctr" fontAlgn="base">
              <a:spcBef>
                <a:spcPct val="0"/>
              </a:spcBef>
              <a:spcAft>
                <a:spcPct val="0"/>
              </a:spcAft>
            </a:pPr>
            <a:endParaRPr lang="en-US" sz="1200" dirty="0">
              <a:latin typeface="Futura Condensed" pitchFamily="-106" charset="0"/>
              <a:ea typeface="Times New Roman" pitchFamily="-106" charset="0"/>
            </a:endParaRPr>
          </a:p>
        </p:txBody>
      </p:sp>
      <p:pic>
        <p:nvPicPr>
          <p:cNvPr id="9" name="Picture 8" descr="creative-commons-badge-icons-by-nc-sa.png"/>
          <p:cNvPicPr>
            <a:picLocks noChangeAspect="1"/>
          </p:cNvPicPr>
          <p:nvPr/>
        </p:nvPicPr>
        <p:blipFill>
          <a:blip r:embed="rId5"/>
          <a:stretch>
            <a:fillRect/>
          </a:stretch>
        </p:blipFill>
        <p:spPr>
          <a:xfrm>
            <a:off x="2057400" y="6165850"/>
            <a:ext cx="1219200" cy="304800"/>
          </a:xfrm>
          <a:prstGeom prst="rect">
            <a:avLst/>
          </a:prstGeom>
        </p:spPr>
      </p:pic>
      <p:sp>
        <p:nvSpPr>
          <p:cNvPr id="7" name="Footer Placeholder 6"/>
          <p:cNvSpPr>
            <a:spLocks noGrp="1"/>
          </p:cNvSpPr>
          <p:nvPr>
            <p:ph type="ftr" sz="quarter" idx="11"/>
          </p:nvPr>
        </p:nvSpPr>
        <p:spPr/>
        <p:txBody>
          <a:bodyPr/>
          <a:lstStyle/>
          <a:p>
            <a:r>
              <a:rPr lang="en-US" smtClean="0"/>
              <a:t>SLCSD-NGS Grant Project 2018-2019</a:t>
            </a:r>
            <a:endParaRPr lang="en-US" dirty="0"/>
          </a:p>
        </p:txBody>
      </p:sp>
      <p:pic>
        <p:nvPicPr>
          <p:cNvPr id="3" name="Picture 2"/>
          <p:cNvPicPr>
            <a:picLocks noChangeAspect="1"/>
          </p:cNvPicPr>
          <p:nvPr/>
        </p:nvPicPr>
        <p:blipFill>
          <a:blip r:embed="rId6"/>
          <a:stretch>
            <a:fillRect/>
          </a:stretch>
        </p:blipFill>
        <p:spPr>
          <a:xfrm>
            <a:off x="8727658" y="3887716"/>
            <a:ext cx="1940342" cy="2430534"/>
          </a:xfrm>
          <a:prstGeom prst="rect">
            <a:avLst/>
          </a:prstGeom>
        </p:spPr>
      </p:pic>
    </p:spTree>
    <p:extLst>
      <p:ext uri="{BB962C8B-B14F-4D97-AF65-F5344CB8AC3E}">
        <p14:creationId xmlns:p14="http://schemas.microsoft.com/office/powerpoint/2010/main" val="421828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2475" y="1524000"/>
            <a:ext cx="7703417" cy="4602163"/>
          </a:xfrm>
        </p:spPr>
        <p:txBody>
          <a:bodyPr>
            <a:normAutofit/>
          </a:bodyPr>
          <a:lstStyle/>
          <a:p>
            <a:pPr marL="0" indent="0">
              <a:buNone/>
            </a:pPr>
            <a:r>
              <a:rPr lang="en-US" sz="4800" dirty="0"/>
              <a:t>"There is no learning without having to pose a question." </a:t>
            </a:r>
          </a:p>
          <a:p>
            <a:pPr marL="0" indent="0">
              <a:buNone/>
            </a:pPr>
            <a:r>
              <a:rPr lang="en-US" sz="4400" dirty="0"/>
              <a:t>	      - </a:t>
            </a:r>
            <a:r>
              <a:rPr lang="en-US" b="1" dirty="0"/>
              <a:t>Richard Feynman</a:t>
            </a:r>
            <a:endParaRPr lang="en-US" dirty="0"/>
          </a:p>
          <a:p>
            <a:pPr marL="0" indent="0">
              <a:spcBef>
                <a:spcPts val="200"/>
              </a:spcBef>
              <a:buNone/>
            </a:pPr>
            <a:r>
              <a:rPr lang="en-US" dirty="0"/>
              <a:t>		   Nobel-Prizewinning physicist</a:t>
            </a:r>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44225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48641" y="269766"/>
            <a:ext cx="42037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527429" y="1228774"/>
            <a:ext cx="3766499" cy="4339650"/>
          </a:xfrm>
          <a:prstGeom prst="rect">
            <a:avLst/>
          </a:prstGeom>
          <a:noFill/>
        </p:spPr>
        <p:txBody>
          <a:bodyPr wrap="square" rtlCol="0">
            <a:spAutoFit/>
          </a:bodyPr>
          <a:lstStyle/>
          <a:p>
            <a:pPr defTabSz="457200">
              <a:defRPr/>
            </a:pPr>
            <a:r>
              <a:rPr lang="en-US" sz="3200" dirty="0">
                <a:solidFill>
                  <a:prstClr val="black"/>
                </a:solidFill>
                <a:latin typeface="Rockwell"/>
              </a:rPr>
              <a:t>“We must teach students how to think in questions, how to manage ignorance.” </a:t>
            </a:r>
          </a:p>
          <a:p>
            <a:pPr algn="ctr" defTabSz="457200">
              <a:defRPr/>
            </a:pPr>
            <a:endParaRPr lang="en-US" dirty="0">
              <a:solidFill>
                <a:prstClr val="black"/>
              </a:solidFill>
              <a:latin typeface="Rockwell"/>
            </a:endParaRPr>
          </a:p>
          <a:p>
            <a:pPr defTabSz="457200">
              <a:defRPr/>
            </a:pPr>
            <a:r>
              <a:rPr lang="en-US" sz="2000" dirty="0">
                <a:latin typeface="Rockwell"/>
              </a:rPr>
              <a:t>- </a:t>
            </a:r>
            <a:r>
              <a:rPr lang="en-US" sz="2000" b="1" dirty="0">
                <a:latin typeface="Rockwell"/>
              </a:rPr>
              <a:t>Stuart </a:t>
            </a:r>
            <a:r>
              <a:rPr lang="en-US" sz="2000" b="1" dirty="0" err="1">
                <a:latin typeface="Rockwell"/>
              </a:rPr>
              <a:t>Firestein</a:t>
            </a:r>
            <a:endParaRPr lang="en-US" sz="2000" dirty="0">
              <a:latin typeface="Rockwell"/>
            </a:endParaRPr>
          </a:p>
          <a:p>
            <a:pPr marL="182880" defTabSz="457200">
              <a:defRPr/>
            </a:pPr>
            <a:r>
              <a:rPr lang="en-US" sz="2000" dirty="0">
                <a:latin typeface="Rockwell"/>
              </a:rPr>
              <a:t>Chairman of the Department of Biology at Columbia University</a:t>
            </a:r>
          </a:p>
          <a:p>
            <a:pPr algn="ctr" defTabSz="457200">
              <a:defRPr/>
            </a:pPr>
            <a:endParaRPr lang="en-US" dirty="0">
              <a:solidFill>
                <a:prstClr val="black"/>
              </a:solidFill>
              <a:latin typeface="Rockwell"/>
            </a:endParaRPr>
          </a:p>
        </p:txBody>
      </p:sp>
      <p:sp>
        <p:nvSpPr>
          <p:cNvPr id="3" name="Footer Placeholder 2"/>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268393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dirty="0"/>
              <a:t>College Presidents on What Students Should Learn in College</a:t>
            </a:r>
          </a:p>
        </p:txBody>
      </p:sp>
      <p:sp>
        <p:nvSpPr>
          <p:cNvPr id="3" name="Content Placeholder 2"/>
          <p:cNvSpPr>
            <a:spLocks noGrp="1"/>
          </p:cNvSpPr>
          <p:nvPr>
            <p:ph idx="1"/>
          </p:nvPr>
        </p:nvSpPr>
        <p:spPr/>
        <p:txBody>
          <a:bodyPr>
            <a:normAutofit fontScale="92500" lnSpcReduction="10000"/>
          </a:bodyPr>
          <a:lstStyle/>
          <a:p>
            <a:pPr marL="0" indent="0">
              <a:buNone/>
            </a:pPr>
            <a:endParaRPr lang="en-US" altLang="en-US" sz="2600" dirty="0" smtClean="0"/>
          </a:p>
          <a:p>
            <a:pPr marL="0" indent="0">
              <a:buNone/>
            </a:pPr>
            <a:r>
              <a:rPr lang="en-US" altLang="en-US" sz="2600" dirty="0" smtClean="0"/>
              <a:t>“</a:t>
            </a:r>
            <a:r>
              <a:rPr lang="en-US" altLang="en-US" sz="2600" dirty="0"/>
              <a:t>The primary skills should be analytical skills of interpretation and inquiry. In other words, know how to frame a question.” </a:t>
            </a:r>
          </a:p>
          <a:p>
            <a:pPr marL="0" indent="0" algn="r">
              <a:buNone/>
            </a:pPr>
            <a:r>
              <a:rPr lang="en-US" altLang="en-US" sz="2600" dirty="0"/>
              <a:t>- </a:t>
            </a:r>
            <a:r>
              <a:rPr lang="en-US" altLang="en-US" sz="2600" b="1" dirty="0"/>
              <a:t>Leon Botstein</a:t>
            </a:r>
            <a:r>
              <a:rPr lang="en-US" altLang="en-US" sz="2600" dirty="0"/>
              <a:t>, President of Bard College</a:t>
            </a:r>
          </a:p>
          <a:p>
            <a:pPr marL="0" indent="0">
              <a:spcBef>
                <a:spcPts val="4000"/>
              </a:spcBef>
              <a:buNone/>
            </a:pPr>
            <a:endParaRPr lang="en-US" altLang="en-US" sz="2600" dirty="0" smtClean="0"/>
          </a:p>
          <a:p>
            <a:pPr marL="0" indent="0">
              <a:spcBef>
                <a:spcPts val="4000"/>
              </a:spcBef>
              <a:buNone/>
            </a:pPr>
            <a:r>
              <a:rPr lang="en-US" altLang="en-US" sz="2600" dirty="0" smtClean="0"/>
              <a:t>“…</a:t>
            </a:r>
            <a:r>
              <a:rPr lang="en-US" altLang="en-US" sz="2600" dirty="0"/>
              <a:t>the best we can do for students is have them ask the right questions.” </a:t>
            </a:r>
          </a:p>
          <a:p>
            <a:pPr marL="0" indent="0" algn="r">
              <a:buNone/>
            </a:pPr>
            <a:r>
              <a:rPr lang="en-US" altLang="en-US" sz="2600" dirty="0"/>
              <a:t>- </a:t>
            </a:r>
            <a:r>
              <a:rPr lang="en-US" altLang="en-US" sz="2600" b="1" dirty="0"/>
              <a:t>Nancy Cantor</a:t>
            </a:r>
            <a:r>
              <a:rPr lang="en-US" altLang="en-US" sz="2600" dirty="0"/>
              <a:t>, Chancellor of University of Illinois</a:t>
            </a:r>
          </a:p>
          <a:p>
            <a:pPr marL="0" indent="0" algn="r">
              <a:spcBef>
                <a:spcPts val="4000"/>
              </a:spcBef>
              <a:buNone/>
            </a:pPr>
            <a:r>
              <a:rPr lang="en-US" altLang="en-US" sz="1800" i="1" dirty="0"/>
              <a:t>The New York Times</a:t>
            </a:r>
            <a:r>
              <a:rPr lang="en-US" altLang="en-US" sz="1800" dirty="0"/>
              <a:t>, August 4, 2002  </a:t>
            </a:r>
          </a:p>
        </p:txBody>
      </p:sp>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6276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022475" y="354013"/>
            <a:ext cx="7556500" cy="1116012"/>
          </a:xfrm>
        </p:spPr>
        <p:txBody>
          <a:bodyPr anchor="b"/>
          <a:lstStyle/>
          <a:p>
            <a:pPr eaLnBrk="1" hangingPunct="1"/>
            <a:r>
              <a:rPr lang="en-US" altLang="en-US" sz="2800" dirty="0"/>
              <a:t>Yet…only 27%of students believe college taught them to ask their own questions</a:t>
            </a:r>
          </a:p>
        </p:txBody>
      </p:sp>
      <p:sp>
        <p:nvSpPr>
          <p:cNvPr id="82947" name="TextBox 29"/>
          <p:cNvSpPr txBox="1">
            <a:spLocks noChangeArrowheads="1"/>
          </p:cNvSpPr>
          <p:nvPr/>
        </p:nvSpPr>
        <p:spPr bwMode="auto">
          <a:xfrm>
            <a:off x="2170402" y="6170613"/>
            <a:ext cx="80819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defTabSz="457200" fontAlgn="base">
              <a:spcBef>
                <a:spcPct val="0"/>
              </a:spcBef>
              <a:spcAft>
                <a:spcPct val="0"/>
              </a:spcAft>
              <a:defRPr/>
            </a:pPr>
            <a:r>
              <a:rPr lang="en-US" altLang="en-US" dirty="0">
                <a:solidFill>
                  <a:prstClr val="black"/>
                </a:solidFill>
              </a:rPr>
              <a:t>Alison Head, Project Information Literacy at University of Washington, 2016</a:t>
            </a:r>
          </a:p>
        </p:txBody>
      </p:sp>
      <p:pic>
        <p:nvPicPr>
          <p:cNvPr id="82948" name="Content Placeholder 39" descr="College_Students__Question_Asking-5.jpg"/>
          <p:cNvPicPr>
            <a:picLocks noGrp="1" noChangeAspect="1"/>
          </p:cNvPicPr>
          <p:nvPr>
            <p:ph idx="1"/>
          </p:nvPr>
        </p:nvPicPr>
        <p:blipFill>
          <a:blip r:embed="rId3">
            <a:extLst>
              <a:ext uri="{28A0092B-C50C-407E-A947-70E740481C1C}">
                <a14:useLocalDpi xmlns:a14="http://schemas.microsoft.com/office/drawing/2010/main" val="0"/>
              </a:ext>
            </a:extLst>
          </a:blip>
          <a:srcRect t="6644" b="12093"/>
          <a:stretch>
            <a:fillRect/>
          </a:stretch>
        </p:blipFill>
        <p:spPr>
          <a:xfrm>
            <a:off x="2022475" y="1878013"/>
            <a:ext cx="7556500" cy="3884612"/>
          </a:xfrm>
        </p:spPr>
      </p:pic>
      <p:sp>
        <p:nvSpPr>
          <p:cNvPr id="2" name="Footer Placeholder 1"/>
          <p:cNvSpPr>
            <a:spLocks noGrp="1"/>
          </p:cNvSpPr>
          <p:nvPr>
            <p:ph type="ftr" sz="quarter" idx="11"/>
          </p:nvPr>
        </p:nvSpPr>
        <p:spPr/>
        <p:txBody>
          <a:bodyPr/>
          <a:lstStyle/>
          <a:p>
            <a:r>
              <a:rPr lang="en-US" smtClean="0"/>
              <a:t>SLCSD-NGS Grant Project 2018-2019</a:t>
            </a:r>
            <a:endParaRPr lang="en-US"/>
          </a:p>
        </p:txBody>
      </p:sp>
    </p:spTree>
    <p:extLst>
      <p:ext uri="{BB962C8B-B14F-4D97-AF65-F5344CB8AC3E}">
        <p14:creationId xmlns:p14="http://schemas.microsoft.com/office/powerpoint/2010/main" val="3137984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1549</Words>
  <Application>Microsoft Office PowerPoint</Application>
  <PresentationFormat>Widescreen</PresentationFormat>
  <Paragraphs>233</Paragraphs>
  <Slides>29</Slides>
  <Notes>22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ＭＳ Ｐゴシック</vt:lpstr>
      <vt:lpstr>ＭＳ Ｐゴシック</vt:lpstr>
      <vt:lpstr>Arial</vt:lpstr>
      <vt:lpstr>Calibri</vt:lpstr>
      <vt:lpstr>Calibri Light</vt:lpstr>
      <vt:lpstr>Futura Condensed</vt:lpstr>
      <vt:lpstr>Lucida Grande</vt:lpstr>
      <vt:lpstr>Rockwell</vt:lpstr>
      <vt:lpstr>Segoe UI</vt:lpstr>
      <vt:lpstr>Times New Roman</vt:lpstr>
      <vt:lpstr>Wingdings</vt:lpstr>
      <vt:lpstr>Office Theme</vt:lpstr>
      <vt:lpstr>Chart</vt:lpstr>
      <vt:lpstr>Welcome National Geographic  Geo-Inquiry Cohort!</vt:lpstr>
      <vt:lpstr>Today’s Outcomes</vt:lpstr>
      <vt:lpstr>Questions &amp; Concerns</vt:lpstr>
      <vt:lpstr>A Scaffolding Strategy: The QFT</vt:lpstr>
      <vt:lpstr>PowerPoint Presentation</vt:lpstr>
      <vt:lpstr>PowerPoint Presentation</vt:lpstr>
      <vt:lpstr>PowerPoint Presentation</vt:lpstr>
      <vt:lpstr>College Presidents on What Students Should Learn in College</vt:lpstr>
      <vt:lpstr>Yet…only 27%of students believe college taught them to ask their own questions</vt:lpstr>
      <vt:lpstr>Percentage of Basic Skill Attainment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Scaffolding Tool:  The Annotation Matrix</vt:lpstr>
      <vt:lpstr>PowerPoint Presentation</vt:lpstr>
      <vt:lpstr>Initiating Geo-Inquiry Planning</vt:lpstr>
      <vt:lpstr>PowerPoint Presentation</vt:lpstr>
      <vt:lpstr>NGS Geo-Inquiry Online Course Announcement</vt:lpstr>
      <vt:lpstr>Implementation Plan Part I:  Background Information</vt:lpstr>
      <vt:lpstr>PowerPoint Presentation</vt:lpstr>
      <vt:lpstr>PowerPoint Presentation</vt:lpstr>
      <vt:lpstr>Next Steps</vt:lpstr>
    </vt:vector>
  </TitlesOfParts>
  <Company>Salt Lake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Cohort</dc:title>
  <dc:creator>Dessie Olson</dc:creator>
  <cp:lastModifiedBy>Dessie Olson</cp:lastModifiedBy>
  <cp:revision>30</cp:revision>
  <dcterms:created xsi:type="dcterms:W3CDTF">2018-10-23T17:40:58Z</dcterms:created>
  <dcterms:modified xsi:type="dcterms:W3CDTF">2019-06-27T17:32:43Z</dcterms:modified>
</cp:coreProperties>
</file>